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9" r:id="rId1"/>
  </p:sldMasterIdLst>
  <p:notesMasterIdLst>
    <p:notesMasterId r:id="rId19"/>
  </p:notesMasterIdLst>
  <p:sldIdLst>
    <p:sldId id="259" r:id="rId2"/>
    <p:sldId id="257" r:id="rId3"/>
    <p:sldId id="280" r:id="rId4"/>
    <p:sldId id="260" r:id="rId5"/>
    <p:sldId id="261" r:id="rId6"/>
    <p:sldId id="278" r:id="rId7"/>
    <p:sldId id="279" r:id="rId8"/>
    <p:sldId id="286" r:id="rId9"/>
    <p:sldId id="265" r:id="rId10"/>
    <p:sldId id="272" r:id="rId11"/>
    <p:sldId id="285" r:id="rId12"/>
    <p:sldId id="274" r:id="rId13"/>
    <p:sldId id="281" r:id="rId14"/>
    <p:sldId id="282" r:id="rId15"/>
    <p:sldId id="283" r:id="rId16"/>
    <p:sldId id="284" r:id="rId17"/>
    <p:sldId id="277" r:id="rId18"/>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Garamond" pitchFamily="18" charset="0"/>
        <a:ea typeface="+mn-ea"/>
        <a:cs typeface="+mn-cs"/>
      </a:defRPr>
    </a:lvl1pPr>
    <a:lvl2pPr marL="457200" algn="l" rtl="0" fontAlgn="base">
      <a:spcBef>
        <a:spcPct val="0"/>
      </a:spcBef>
      <a:spcAft>
        <a:spcPct val="0"/>
      </a:spcAft>
      <a:defRPr kern="1200">
        <a:solidFill>
          <a:schemeClr val="tx1"/>
        </a:solidFill>
        <a:latin typeface="Garamond" pitchFamily="18" charset="0"/>
        <a:ea typeface="+mn-ea"/>
        <a:cs typeface="+mn-cs"/>
      </a:defRPr>
    </a:lvl2pPr>
    <a:lvl3pPr marL="914400" algn="l" rtl="0" fontAlgn="base">
      <a:spcBef>
        <a:spcPct val="0"/>
      </a:spcBef>
      <a:spcAft>
        <a:spcPct val="0"/>
      </a:spcAft>
      <a:defRPr kern="1200">
        <a:solidFill>
          <a:schemeClr val="tx1"/>
        </a:solidFill>
        <a:latin typeface="Garamond" pitchFamily="18" charset="0"/>
        <a:ea typeface="+mn-ea"/>
        <a:cs typeface="+mn-cs"/>
      </a:defRPr>
    </a:lvl3pPr>
    <a:lvl4pPr marL="1371600" algn="l" rtl="0" fontAlgn="base">
      <a:spcBef>
        <a:spcPct val="0"/>
      </a:spcBef>
      <a:spcAft>
        <a:spcPct val="0"/>
      </a:spcAft>
      <a:defRPr kern="1200">
        <a:solidFill>
          <a:schemeClr val="tx1"/>
        </a:solidFill>
        <a:latin typeface="Garamond" pitchFamily="18" charset="0"/>
        <a:ea typeface="+mn-ea"/>
        <a:cs typeface="+mn-cs"/>
      </a:defRPr>
    </a:lvl4pPr>
    <a:lvl5pPr marL="1828800" algn="l" rtl="0" fontAlgn="base">
      <a:spcBef>
        <a:spcPct val="0"/>
      </a:spcBef>
      <a:spcAft>
        <a:spcPct val="0"/>
      </a:spcAft>
      <a:defRPr kern="1200">
        <a:solidFill>
          <a:schemeClr val="tx1"/>
        </a:solidFill>
        <a:latin typeface="Garamond" pitchFamily="18" charset="0"/>
        <a:ea typeface="+mn-ea"/>
        <a:cs typeface="+mn-cs"/>
      </a:defRPr>
    </a:lvl5pPr>
    <a:lvl6pPr marL="2286000" algn="l" defTabSz="914400" rtl="0" eaLnBrk="1" latinLnBrk="0" hangingPunct="1">
      <a:defRPr kern="1200">
        <a:solidFill>
          <a:schemeClr val="tx1"/>
        </a:solidFill>
        <a:latin typeface="Garamond" pitchFamily="18" charset="0"/>
        <a:ea typeface="+mn-ea"/>
        <a:cs typeface="+mn-cs"/>
      </a:defRPr>
    </a:lvl6pPr>
    <a:lvl7pPr marL="2743200" algn="l" defTabSz="914400" rtl="0" eaLnBrk="1" latinLnBrk="0" hangingPunct="1">
      <a:defRPr kern="1200">
        <a:solidFill>
          <a:schemeClr val="tx1"/>
        </a:solidFill>
        <a:latin typeface="Garamond" pitchFamily="18" charset="0"/>
        <a:ea typeface="+mn-ea"/>
        <a:cs typeface="+mn-cs"/>
      </a:defRPr>
    </a:lvl7pPr>
    <a:lvl8pPr marL="3200400" algn="l" defTabSz="914400" rtl="0" eaLnBrk="1" latinLnBrk="0" hangingPunct="1">
      <a:defRPr kern="1200">
        <a:solidFill>
          <a:schemeClr val="tx1"/>
        </a:solidFill>
        <a:latin typeface="Garamond" pitchFamily="18" charset="0"/>
        <a:ea typeface="+mn-ea"/>
        <a:cs typeface="+mn-cs"/>
      </a:defRPr>
    </a:lvl8pPr>
    <a:lvl9pPr marL="3657600" algn="l" defTabSz="914400" rtl="0" eaLnBrk="1" latinLnBrk="0" hangingPunct="1">
      <a:defRPr kern="1200">
        <a:solidFill>
          <a:schemeClr val="tx1"/>
        </a:solidFill>
        <a:latin typeface="Garamond"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FF00FF"/>
    <a:srgbClr val="66FF33"/>
    <a:srgbClr val="FF0066"/>
    <a:srgbClr val="FFAD19"/>
    <a:srgbClr val="FF0000"/>
    <a:srgbClr val="A90750"/>
    <a:srgbClr val="FF6699"/>
    <a:srgbClr val="FF6600"/>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4896" autoAdjust="0"/>
    <p:restoredTop sz="87435" autoAdjust="0"/>
  </p:normalViewPr>
  <p:slideViewPr>
    <p:cSldViewPr>
      <p:cViewPr varScale="1">
        <p:scale>
          <a:sx n="63" d="100"/>
          <a:sy n="63" d="100"/>
        </p:scale>
        <p:origin x="-1110" y="-11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1044"/>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4EA91789-9DAD-47C5-90D2-6E7FAAA8B6E7}" type="datetimeFigureOut">
              <a:rPr lang="ru-RU"/>
              <a:pPr>
                <a:defRPr/>
              </a:pPr>
              <a:t>17.09.2017</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ru-RU" noProof="0" smtClean="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B6321AF7-B40A-44C7-9B8E-1B0B40B47978}" type="slidenum">
              <a:rPr lang="ru-RU"/>
              <a:pPr>
                <a:defRPr/>
              </a:pPr>
              <a:t>‹#›</a:t>
            </a:fld>
            <a:endParaRPr lang="ru-RU"/>
          </a:p>
        </p:txBody>
      </p:sp>
    </p:spTree>
    <p:extLst>
      <p:ext uri="{BB962C8B-B14F-4D97-AF65-F5344CB8AC3E}">
        <p14:creationId xmlns="" xmlns:p14="http://schemas.microsoft.com/office/powerpoint/2010/main" val="252310427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Образ слайда 1"/>
          <p:cNvSpPr>
            <a:spLocks noGrp="1" noRot="1" noChangeAspect="1" noTextEdit="1"/>
          </p:cNvSpPr>
          <p:nvPr>
            <p:ph type="sldImg"/>
          </p:nvPr>
        </p:nvSpPr>
        <p:spPr bwMode="auto">
          <a:noFill/>
          <a:ln>
            <a:solidFill>
              <a:srgbClr val="000000"/>
            </a:solidFill>
            <a:miter lim="800000"/>
            <a:headEnd/>
            <a:tailEnd/>
          </a:ln>
        </p:spPr>
      </p:sp>
      <p:sp>
        <p:nvSpPr>
          <p:cNvPr id="23555"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p>
        </p:txBody>
      </p:sp>
      <p:sp>
        <p:nvSpPr>
          <p:cNvPr id="23556"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13B23C6-860D-4A3F-B0E8-5F6AAF536850}" type="slidenum">
              <a:rPr lang="ru-RU" smtClean="0"/>
              <a:pPr/>
              <a:t>4</a:t>
            </a:fld>
            <a:endParaRPr lang="ru-RU"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0825" cy="6850063"/>
            <a:chOff x="0" y="0"/>
            <a:chExt cx="5758" cy="4315"/>
          </a:xfrm>
        </p:grpSpPr>
        <p:grpSp>
          <p:nvGrpSpPr>
            <p:cNvPr id="5" name="Group 3"/>
            <p:cNvGrpSpPr>
              <a:grpSpLocks/>
            </p:cNvGrpSpPr>
            <p:nvPr userDrawn="1"/>
          </p:nvGrpSpPr>
          <p:grpSpPr bwMode="auto">
            <a:xfrm>
              <a:off x="1728" y="2230"/>
              <a:ext cx="4027" cy="2085"/>
              <a:chOff x="1728" y="2230"/>
              <a:chExt cx="4027" cy="2085"/>
            </a:xfrm>
          </p:grpSpPr>
          <p:sp>
            <p:nvSpPr>
              <p:cNvPr id="8" name="Freeform 4"/>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pPr>
                  <a:defRPr/>
                </a:pPr>
                <a:endParaRPr lang="ru-RU"/>
              </a:p>
            </p:txBody>
          </p:sp>
          <p:sp>
            <p:nvSpPr>
              <p:cNvPr id="9" name="Freeform 5"/>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pPr>
                  <a:defRPr/>
                </a:pPr>
                <a:endParaRPr lang="ru-RU"/>
              </a:p>
            </p:txBody>
          </p:sp>
          <p:sp>
            <p:nvSpPr>
              <p:cNvPr id="10" name="Freeform 6"/>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pPr>
                  <a:defRPr/>
                </a:pPr>
                <a:endParaRPr lang="ru-RU"/>
              </a:p>
            </p:txBody>
          </p:sp>
          <p:sp>
            <p:nvSpPr>
              <p:cNvPr id="11" name="Freeform 7"/>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w="9525">
                <a:noFill/>
                <a:round/>
                <a:headEnd/>
                <a:tailEnd/>
              </a:ln>
            </p:spPr>
            <p:txBody>
              <a:bodyPr/>
              <a:lstStyle/>
              <a:p>
                <a:pPr>
                  <a:defRPr/>
                </a:pPr>
                <a:endParaRPr lang="ru-RU"/>
              </a:p>
            </p:txBody>
          </p:sp>
          <p:sp>
            <p:nvSpPr>
              <p:cNvPr id="12" name="Freeform 8"/>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pPr>
                  <a:defRPr/>
                </a:pPr>
                <a:endParaRPr lang="ru-RU"/>
              </a:p>
            </p:txBody>
          </p:sp>
        </p:grpSp>
        <p:sp>
          <p:nvSpPr>
            <p:cNvPr id="6" name="Freeform 9"/>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a:defRPr/>
              </a:pPr>
              <a:endParaRPr lang="ru-RU"/>
            </a:p>
          </p:txBody>
        </p:sp>
        <p:sp>
          <p:nvSpPr>
            <p:cNvPr id="7" name="Freeform 10"/>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w="9525">
              <a:noFill/>
              <a:round/>
              <a:headEnd/>
              <a:tailEnd/>
            </a:ln>
          </p:spPr>
          <p:txBody>
            <a:bodyPr/>
            <a:lstStyle/>
            <a:p>
              <a:pPr>
                <a:defRPr/>
              </a:pPr>
              <a:endParaRPr lang="ru-RU"/>
            </a:p>
          </p:txBody>
        </p:sp>
      </p:grpSp>
      <p:sp>
        <p:nvSpPr>
          <p:cNvPr id="111627" name="Rectangle 11"/>
          <p:cNvSpPr>
            <a:spLocks noGrp="1" noChangeArrowheads="1"/>
          </p:cNvSpPr>
          <p:nvPr>
            <p:ph type="ctrTitle" sz="quarter"/>
          </p:nvPr>
        </p:nvSpPr>
        <p:spPr>
          <a:xfrm>
            <a:off x="685800" y="1736725"/>
            <a:ext cx="7772400" cy="1920875"/>
          </a:xfrm>
        </p:spPr>
        <p:txBody>
          <a:bodyPr/>
          <a:lstStyle>
            <a:lvl1pPr>
              <a:defRPr sz="6000"/>
            </a:lvl1pPr>
          </a:lstStyle>
          <a:p>
            <a:r>
              <a:rPr lang="ru-RU"/>
              <a:t>Образец заголовка</a:t>
            </a:r>
          </a:p>
        </p:txBody>
      </p:sp>
      <p:sp>
        <p:nvSpPr>
          <p:cNvPr id="111628" name="Rectangle 12"/>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ru-RU"/>
              <a:t>Образец подзаголовка</a:t>
            </a:r>
          </a:p>
        </p:txBody>
      </p:sp>
      <p:sp>
        <p:nvSpPr>
          <p:cNvPr id="13" name="Rectangle 13"/>
          <p:cNvSpPr>
            <a:spLocks noGrp="1" noChangeArrowheads="1"/>
          </p:cNvSpPr>
          <p:nvPr>
            <p:ph type="dt" sz="quarter" idx="10"/>
          </p:nvPr>
        </p:nvSpPr>
        <p:spPr>
          <a:xfrm>
            <a:off x="457200" y="6248400"/>
            <a:ext cx="2133600" cy="476250"/>
          </a:xfrm>
        </p:spPr>
        <p:txBody>
          <a:bodyPr/>
          <a:lstStyle>
            <a:lvl1pPr>
              <a:defRPr/>
            </a:lvl1pPr>
          </a:lstStyle>
          <a:p>
            <a:pPr>
              <a:defRPr/>
            </a:pPr>
            <a:endParaRPr lang="ru-RU"/>
          </a:p>
        </p:txBody>
      </p:sp>
      <p:sp>
        <p:nvSpPr>
          <p:cNvPr id="14" name="Rectangle 14"/>
          <p:cNvSpPr>
            <a:spLocks noGrp="1" noChangeArrowheads="1"/>
          </p:cNvSpPr>
          <p:nvPr>
            <p:ph type="ftr" sz="quarter" idx="11"/>
          </p:nvPr>
        </p:nvSpPr>
        <p:spPr>
          <a:xfrm>
            <a:off x="3124200" y="6251575"/>
            <a:ext cx="2895600" cy="476250"/>
          </a:xfrm>
        </p:spPr>
        <p:txBody>
          <a:bodyPr/>
          <a:lstStyle>
            <a:lvl1pPr>
              <a:defRPr/>
            </a:lvl1pPr>
          </a:lstStyle>
          <a:p>
            <a:pPr>
              <a:defRPr/>
            </a:pPr>
            <a:endParaRPr lang="ru-RU"/>
          </a:p>
        </p:txBody>
      </p:sp>
      <p:sp>
        <p:nvSpPr>
          <p:cNvPr id="15" name="Rectangle 15"/>
          <p:cNvSpPr>
            <a:spLocks noGrp="1" noChangeArrowheads="1"/>
          </p:cNvSpPr>
          <p:nvPr>
            <p:ph type="sldNum" sz="quarter" idx="12"/>
          </p:nvPr>
        </p:nvSpPr>
        <p:spPr>
          <a:xfrm>
            <a:off x="6553200" y="6254750"/>
            <a:ext cx="2133600" cy="476250"/>
          </a:xfrm>
        </p:spPr>
        <p:txBody>
          <a:bodyPr/>
          <a:lstStyle>
            <a:lvl1pPr>
              <a:defRPr/>
            </a:lvl1pPr>
          </a:lstStyle>
          <a:p>
            <a:pPr>
              <a:defRPr/>
            </a:pPr>
            <a:fld id="{82916742-9595-4115-8BF9-58A08F9F4E5A}" type="slidenum">
              <a:rPr lang="ru-RU"/>
              <a:pPr>
                <a:defRPr/>
              </a:pPr>
              <a:t>‹#›</a:t>
            </a:fld>
            <a:endParaRPr lang="ru-RU"/>
          </a:p>
        </p:txBody>
      </p:sp>
    </p:spTree>
  </p:cSld>
  <p:clrMapOvr>
    <a:masterClrMapping/>
  </p:clrMapOvr>
  <p:transition spd="slow" advClick="0" advTm="10000">
    <p:wheel spokes="8"/>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
          <p:cNvSpPr>
            <a:spLocks noGrp="1" noChangeArrowheads="1"/>
          </p:cNvSpPr>
          <p:nvPr>
            <p:ph type="dt" sz="half" idx="10"/>
          </p:nvPr>
        </p:nvSpPr>
        <p:spPr>
          <a:ln/>
        </p:spPr>
        <p:txBody>
          <a:bodyPr/>
          <a:lstStyle>
            <a:lvl1pPr>
              <a:defRPr/>
            </a:lvl1pPr>
          </a:lstStyle>
          <a:p>
            <a:pPr>
              <a:defRPr/>
            </a:pPr>
            <a:endParaRPr lang="ru-RU"/>
          </a:p>
        </p:txBody>
      </p:sp>
      <p:sp>
        <p:nvSpPr>
          <p:cNvPr id="5" name="Rectangle 3"/>
          <p:cNvSpPr>
            <a:spLocks noGrp="1" noChangeArrowheads="1"/>
          </p:cNvSpPr>
          <p:nvPr>
            <p:ph type="sldNum" sz="quarter" idx="11"/>
          </p:nvPr>
        </p:nvSpPr>
        <p:spPr>
          <a:ln/>
        </p:spPr>
        <p:txBody>
          <a:bodyPr/>
          <a:lstStyle>
            <a:lvl1pPr>
              <a:defRPr/>
            </a:lvl1pPr>
          </a:lstStyle>
          <a:p>
            <a:pPr>
              <a:defRPr/>
            </a:pPr>
            <a:fld id="{B8555A25-7B1F-4E36-99BD-9773CBA6775F}" type="slidenum">
              <a:rPr lang="ru-RU"/>
              <a:pPr>
                <a:defRPr/>
              </a:pPr>
              <a:t>‹#›</a:t>
            </a:fld>
            <a:endParaRPr lang="ru-RU"/>
          </a:p>
        </p:txBody>
      </p:sp>
      <p:sp>
        <p:nvSpPr>
          <p:cNvPr id="6" name="Rectangle 14"/>
          <p:cNvSpPr>
            <a:spLocks noGrp="1" noChangeArrowheads="1"/>
          </p:cNvSpPr>
          <p:nvPr>
            <p:ph type="ftr" sz="quarter" idx="12"/>
          </p:nvPr>
        </p:nvSpPr>
        <p:spPr>
          <a:ln/>
        </p:spPr>
        <p:txBody>
          <a:bodyPr/>
          <a:lstStyle>
            <a:lvl1pPr>
              <a:defRPr/>
            </a:lvl1pPr>
          </a:lstStyle>
          <a:p>
            <a:pPr>
              <a:defRPr/>
            </a:pPr>
            <a:endParaRPr lang="ru-RU"/>
          </a:p>
        </p:txBody>
      </p:sp>
    </p:spTree>
  </p:cSld>
  <p:clrMapOvr>
    <a:masterClrMapping/>
  </p:clrMapOvr>
  <p:transition spd="slow" advClick="0" advTm="10000">
    <p:wheel spokes="8"/>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2"/>
          <p:cNvSpPr>
            <a:spLocks noGrp="1" noChangeArrowheads="1"/>
          </p:cNvSpPr>
          <p:nvPr>
            <p:ph type="dt" sz="half" idx="10"/>
          </p:nvPr>
        </p:nvSpPr>
        <p:spPr>
          <a:ln/>
        </p:spPr>
        <p:txBody>
          <a:bodyPr/>
          <a:lstStyle>
            <a:lvl1pPr>
              <a:defRPr/>
            </a:lvl1pPr>
          </a:lstStyle>
          <a:p>
            <a:pPr>
              <a:defRPr/>
            </a:pPr>
            <a:endParaRPr lang="ru-RU"/>
          </a:p>
        </p:txBody>
      </p:sp>
      <p:sp>
        <p:nvSpPr>
          <p:cNvPr id="5" name="Rectangle 3"/>
          <p:cNvSpPr>
            <a:spLocks noGrp="1" noChangeArrowheads="1"/>
          </p:cNvSpPr>
          <p:nvPr>
            <p:ph type="sldNum" sz="quarter" idx="11"/>
          </p:nvPr>
        </p:nvSpPr>
        <p:spPr>
          <a:ln/>
        </p:spPr>
        <p:txBody>
          <a:bodyPr/>
          <a:lstStyle>
            <a:lvl1pPr>
              <a:defRPr/>
            </a:lvl1pPr>
          </a:lstStyle>
          <a:p>
            <a:pPr>
              <a:defRPr/>
            </a:pPr>
            <a:fld id="{E3813775-0907-4E48-A7A3-06612E718A59}" type="slidenum">
              <a:rPr lang="ru-RU"/>
              <a:pPr>
                <a:defRPr/>
              </a:pPr>
              <a:t>‹#›</a:t>
            </a:fld>
            <a:endParaRPr lang="ru-RU"/>
          </a:p>
        </p:txBody>
      </p:sp>
      <p:sp>
        <p:nvSpPr>
          <p:cNvPr id="6" name="Rectangle 14"/>
          <p:cNvSpPr>
            <a:spLocks noGrp="1" noChangeArrowheads="1"/>
          </p:cNvSpPr>
          <p:nvPr>
            <p:ph type="ftr" sz="quarter" idx="12"/>
          </p:nvPr>
        </p:nvSpPr>
        <p:spPr>
          <a:ln/>
        </p:spPr>
        <p:txBody>
          <a:bodyPr/>
          <a:lstStyle>
            <a:lvl1pPr>
              <a:defRPr/>
            </a:lvl1pPr>
          </a:lstStyle>
          <a:p>
            <a:pPr>
              <a:defRPr/>
            </a:pPr>
            <a:endParaRPr lang="ru-RU"/>
          </a:p>
        </p:txBody>
      </p:sp>
    </p:spTree>
  </p:cSld>
  <p:clrMapOvr>
    <a:masterClrMapping/>
  </p:clrMapOvr>
  <p:transition spd="slow" advClick="0" advTm="10000">
    <p:wheel spokes="8"/>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2"/>
          <p:cNvSpPr>
            <a:spLocks noGrp="1" noChangeArrowheads="1"/>
          </p:cNvSpPr>
          <p:nvPr>
            <p:ph type="dt" sz="half" idx="10"/>
          </p:nvPr>
        </p:nvSpPr>
        <p:spPr>
          <a:ln/>
        </p:spPr>
        <p:txBody>
          <a:bodyPr/>
          <a:lstStyle>
            <a:lvl1pPr>
              <a:defRPr/>
            </a:lvl1pPr>
          </a:lstStyle>
          <a:p>
            <a:pPr>
              <a:defRPr/>
            </a:pPr>
            <a:endParaRPr lang="ru-RU"/>
          </a:p>
        </p:txBody>
      </p:sp>
      <p:sp>
        <p:nvSpPr>
          <p:cNvPr id="6" name="Rectangle 3"/>
          <p:cNvSpPr>
            <a:spLocks noGrp="1" noChangeArrowheads="1"/>
          </p:cNvSpPr>
          <p:nvPr>
            <p:ph type="sldNum" sz="quarter" idx="11"/>
          </p:nvPr>
        </p:nvSpPr>
        <p:spPr>
          <a:ln/>
        </p:spPr>
        <p:txBody>
          <a:bodyPr/>
          <a:lstStyle>
            <a:lvl1pPr>
              <a:defRPr/>
            </a:lvl1pPr>
          </a:lstStyle>
          <a:p>
            <a:pPr>
              <a:defRPr/>
            </a:pPr>
            <a:fld id="{E892A6AC-46A0-4E78-8400-4C2323484FEE}" type="slidenum">
              <a:rPr lang="ru-RU"/>
              <a:pPr>
                <a:defRPr/>
              </a:pPr>
              <a:t>‹#›</a:t>
            </a:fld>
            <a:endParaRPr lang="ru-RU"/>
          </a:p>
        </p:txBody>
      </p:sp>
      <p:sp>
        <p:nvSpPr>
          <p:cNvPr id="7" name="Rectangle 14"/>
          <p:cNvSpPr>
            <a:spLocks noGrp="1" noChangeArrowheads="1"/>
          </p:cNvSpPr>
          <p:nvPr>
            <p:ph type="ftr" sz="quarter" idx="12"/>
          </p:nvPr>
        </p:nvSpPr>
        <p:spPr>
          <a:ln/>
        </p:spPr>
        <p:txBody>
          <a:bodyPr/>
          <a:lstStyle>
            <a:lvl1pPr>
              <a:defRPr/>
            </a:lvl1pPr>
          </a:lstStyle>
          <a:p>
            <a:pPr>
              <a:defRPr/>
            </a:pPr>
            <a:endParaRPr lang="ru-RU"/>
          </a:p>
        </p:txBody>
      </p:sp>
    </p:spTree>
  </p:cSld>
  <p:clrMapOvr>
    <a:masterClrMapping/>
  </p:clrMapOvr>
  <p:transition spd="slow" advClick="0" advTm="10000">
    <p:wheel spokes="8"/>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2"/>
          <p:cNvSpPr>
            <a:spLocks noGrp="1" noChangeArrowheads="1"/>
          </p:cNvSpPr>
          <p:nvPr>
            <p:ph type="dt" sz="half" idx="10"/>
          </p:nvPr>
        </p:nvSpPr>
        <p:spPr>
          <a:ln/>
        </p:spPr>
        <p:txBody>
          <a:bodyPr/>
          <a:lstStyle>
            <a:lvl1pPr>
              <a:defRPr/>
            </a:lvl1pPr>
          </a:lstStyle>
          <a:p>
            <a:pPr>
              <a:defRPr/>
            </a:pPr>
            <a:endParaRPr lang="ru-RU"/>
          </a:p>
        </p:txBody>
      </p:sp>
      <p:sp>
        <p:nvSpPr>
          <p:cNvPr id="8" name="Rectangle 3"/>
          <p:cNvSpPr>
            <a:spLocks noGrp="1" noChangeArrowheads="1"/>
          </p:cNvSpPr>
          <p:nvPr>
            <p:ph type="sldNum" sz="quarter" idx="11"/>
          </p:nvPr>
        </p:nvSpPr>
        <p:spPr>
          <a:ln/>
        </p:spPr>
        <p:txBody>
          <a:bodyPr/>
          <a:lstStyle>
            <a:lvl1pPr>
              <a:defRPr/>
            </a:lvl1pPr>
          </a:lstStyle>
          <a:p>
            <a:pPr>
              <a:defRPr/>
            </a:pPr>
            <a:fld id="{B28DACD3-559E-487A-BFAC-4DD3B8C30D6B}" type="slidenum">
              <a:rPr lang="ru-RU"/>
              <a:pPr>
                <a:defRPr/>
              </a:pPr>
              <a:t>‹#›</a:t>
            </a:fld>
            <a:endParaRPr lang="ru-RU"/>
          </a:p>
        </p:txBody>
      </p:sp>
      <p:sp>
        <p:nvSpPr>
          <p:cNvPr id="9" name="Rectangle 14"/>
          <p:cNvSpPr>
            <a:spLocks noGrp="1" noChangeArrowheads="1"/>
          </p:cNvSpPr>
          <p:nvPr>
            <p:ph type="ftr" sz="quarter" idx="12"/>
          </p:nvPr>
        </p:nvSpPr>
        <p:spPr>
          <a:ln/>
        </p:spPr>
        <p:txBody>
          <a:bodyPr/>
          <a:lstStyle>
            <a:lvl1pPr>
              <a:defRPr/>
            </a:lvl1pPr>
          </a:lstStyle>
          <a:p>
            <a:pPr>
              <a:defRPr/>
            </a:pPr>
            <a:endParaRPr lang="ru-RU"/>
          </a:p>
        </p:txBody>
      </p:sp>
    </p:spTree>
  </p:cSld>
  <p:clrMapOvr>
    <a:masterClrMapping/>
  </p:clrMapOvr>
  <p:transition spd="slow" advClick="0" advTm="10000">
    <p:wheel spokes="8"/>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2"/>
          <p:cNvSpPr>
            <a:spLocks noGrp="1" noChangeArrowheads="1"/>
          </p:cNvSpPr>
          <p:nvPr>
            <p:ph type="dt" sz="half" idx="10"/>
          </p:nvPr>
        </p:nvSpPr>
        <p:spPr>
          <a:ln/>
        </p:spPr>
        <p:txBody>
          <a:bodyPr/>
          <a:lstStyle>
            <a:lvl1pPr>
              <a:defRPr/>
            </a:lvl1pPr>
          </a:lstStyle>
          <a:p>
            <a:pPr>
              <a:defRPr/>
            </a:pPr>
            <a:endParaRPr lang="ru-RU"/>
          </a:p>
        </p:txBody>
      </p:sp>
      <p:sp>
        <p:nvSpPr>
          <p:cNvPr id="4" name="Rectangle 3"/>
          <p:cNvSpPr>
            <a:spLocks noGrp="1" noChangeArrowheads="1"/>
          </p:cNvSpPr>
          <p:nvPr>
            <p:ph type="sldNum" sz="quarter" idx="11"/>
          </p:nvPr>
        </p:nvSpPr>
        <p:spPr>
          <a:ln/>
        </p:spPr>
        <p:txBody>
          <a:bodyPr/>
          <a:lstStyle>
            <a:lvl1pPr>
              <a:defRPr/>
            </a:lvl1pPr>
          </a:lstStyle>
          <a:p>
            <a:pPr>
              <a:defRPr/>
            </a:pPr>
            <a:fld id="{947342E9-9AD7-4691-B11F-F8BE9A3D5953}" type="slidenum">
              <a:rPr lang="ru-RU"/>
              <a:pPr>
                <a:defRPr/>
              </a:pPr>
              <a:t>‹#›</a:t>
            </a:fld>
            <a:endParaRPr lang="ru-RU"/>
          </a:p>
        </p:txBody>
      </p:sp>
      <p:sp>
        <p:nvSpPr>
          <p:cNvPr id="5" name="Rectangle 14"/>
          <p:cNvSpPr>
            <a:spLocks noGrp="1" noChangeArrowheads="1"/>
          </p:cNvSpPr>
          <p:nvPr>
            <p:ph type="ftr" sz="quarter" idx="12"/>
          </p:nvPr>
        </p:nvSpPr>
        <p:spPr>
          <a:ln/>
        </p:spPr>
        <p:txBody>
          <a:bodyPr/>
          <a:lstStyle>
            <a:lvl1pPr>
              <a:defRPr/>
            </a:lvl1pPr>
          </a:lstStyle>
          <a:p>
            <a:pPr>
              <a:defRPr/>
            </a:pPr>
            <a:endParaRPr lang="ru-RU"/>
          </a:p>
        </p:txBody>
      </p:sp>
    </p:spTree>
  </p:cSld>
  <p:clrMapOvr>
    <a:masterClrMapping/>
  </p:clrMapOvr>
  <p:transition spd="slow" advClick="0" advTm="10000">
    <p:wheel spokes="8"/>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2"/>
          <p:cNvSpPr>
            <a:spLocks noGrp="1" noChangeArrowheads="1"/>
          </p:cNvSpPr>
          <p:nvPr>
            <p:ph type="dt" sz="half" idx="10"/>
          </p:nvPr>
        </p:nvSpPr>
        <p:spPr>
          <a:ln/>
        </p:spPr>
        <p:txBody>
          <a:bodyPr/>
          <a:lstStyle>
            <a:lvl1pPr>
              <a:defRPr/>
            </a:lvl1pPr>
          </a:lstStyle>
          <a:p>
            <a:pPr>
              <a:defRPr/>
            </a:pPr>
            <a:endParaRPr lang="ru-RU"/>
          </a:p>
        </p:txBody>
      </p:sp>
      <p:sp>
        <p:nvSpPr>
          <p:cNvPr id="3" name="Rectangle 3"/>
          <p:cNvSpPr>
            <a:spLocks noGrp="1" noChangeArrowheads="1"/>
          </p:cNvSpPr>
          <p:nvPr>
            <p:ph type="sldNum" sz="quarter" idx="11"/>
          </p:nvPr>
        </p:nvSpPr>
        <p:spPr>
          <a:ln/>
        </p:spPr>
        <p:txBody>
          <a:bodyPr/>
          <a:lstStyle>
            <a:lvl1pPr>
              <a:defRPr/>
            </a:lvl1pPr>
          </a:lstStyle>
          <a:p>
            <a:pPr>
              <a:defRPr/>
            </a:pPr>
            <a:fld id="{86F7FBED-3D8C-4B25-8A4D-F724EE234CFE}" type="slidenum">
              <a:rPr lang="ru-RU"/>
              <a:pPr>
                <a:defRPr/>
              </a:pPr>
              <a:t>‹#›</a:t>
            </a:fld>
            <a:endParaRPr lang="ru-RU"/>
          </a:p>
        </p:txBody>
      </p:sp>
      <p:sp>
        <p:nvSpPr>
          <p:cNvPr id="4" name="Rectangle 14"/>
          <p:cNvSpPr>
            <a:spLocks noGrp="1" noChangeArrowheads="1"/>
          </p:cNvSpPr>
          <p:nvPr>
            <p:ph type="ftr" sz="quarter" idx="12"/>
          </p:nvPr>
        </p:nvSpPr>
        <p:spPr>
          <a:ln/>
        </p:spPr>
        <p:txBody>
          <a:bodyPr/>
          <a:lstStyle>
            <a:lvl1pPr>
              <a:defRPr/>
            </a:lvl1pPr>
          </a:lstStyle>
          <a:p>
            <a:pPr>
              <a:defRPr/>
            </a:pPr>
            <a:endParaRPr lang="ru-RU"/>
          </a:p>
        </p:txBody>
      </p:sp>
    </p:spTree>
  </p:cSld>
  <p:clrMapOvr>
    <a:masterClrMapping/>
  </p:clrMapOvr>
  <p:transition spd="slow" advClick="0" advTm="10000">
    <p:wheel spokes="8"/>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2"/>
          <p:cNvSpPr>
            <a:spLocks noGrp="1" noChangeArrowheads="1"/>
          </p:cNvSpPr>
          <p:nvPr>
            <p:ph type="dt" sz="half" idx="10"/>
          </p:nvPr>
        </p:nvSpPr>
        <p:spPr>
          <a:ln/>
        </p:spPr>
        <p:txBody>
          <a:bodyPr/>
          <a:lstStyle>
            <a:lvl1pPr>
              <a:defRPr/>
            </a:lvl1pPr>
          </a:lstStyle>
          <a:p>
            <a:pPr>
              <a:defRPr/>
            </a:pPr>
            <a:endParaRPr lang="ru-RU"/>
          </a:p>
        </p:txBody>
      </p:sp>
      <p:sp>
        <p:nvSpPr>
          <p:cNvPr id="6" name="Rectangle 3"/>
          <p:cNvSpPr>
            <a:spLocks noGrp="1" noChangeArrowheads="1"/>
          </p:cNvSpPr>
          <p:nvPr>
            <p:ph type="sldNum" sz="quarter" idx="11"/>
          </p:nvPr>
        </p:nvSpPr>
        <p:spPr>
          <a:ln/>
        </p:spPr>
        <p:txBody>
          <a:bodyPr/>
          <a:lstStyle>
            <a:lvl1pPr>
              <a:defRPr/>
            </a:lvl1pPr>
          </a:lstStyle>
          <a:p>
            <a:pPr>
              <a:defRPr/>
            </a:pPr>
            <a:fld id="{7B29D701-4DE7-4D0C-BE18-060AAEEB2DB7}" type="slidenum">
              <a:rPr lang="ru-RU"/>
              <a:pPr>
                <a:defRPr/>
              </a:pPr>
              <a:t>‹#›</a:t>
            </a:fld>
            <a:endParaRPr lang="ru-RU"/>
          </a:p>
        </p:txBody>
      </p:sp>
      <p:sp>
        <p:nvSpPr>
          <p:cNvPr id="7" name="Rectangle 14"/>
          <p:cNvSpPr>
            <a:spLocks noGrp="1" noChangeArrowheads="1"/>
          </p:cNvSpPr>
          <p:nvPr>
            <p:ph type="ftr" sz="quarter" idx="12"/>
          </p:nvPr>
        </p:nvSpPr>
        <p:spPr>
          <a:ln/>
        </p:spPr>
        <p:txBody>
          <a:bodyPr/>
          <a:lstStyle>
            <a:lvl1pPr>
              <a:defRPr/>
            </a:lvl1pPr>
          </a:lstStyle>
          <a:p>
            <a:pPr>
              <a:defRPr/>
            </a:pPr>
            <a:endParaRPr lang="ru-RU"/>
          </a:p>
        </p:txBody>
      </p:sp>
    </p:spTree>
  </p:cSld>
  <p:clrMapOvr>
    <a:masterClrMapping/>
  </p:clrMapOvr>
  <p:transition spd="slow" advClick="0" advTm="10000">
    <p:wheel spokes="8"/>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2"/>
          <p:cNvSpPr>
            <a:spLocks noGrp="1" noChangeArrowheads="1"/>
          </p:cNvSpPr>
          <p:nvPr>
            <p:ph type="dt" sz="half" idx="10"/>
          </p:nvPr>
        </p:nvSpPr>
        <p:spPr>
          <a:ln/>
        </p:spPr>
        <p:txBody>
          <a:bodyPr/>
          <a:lstStyle>
            <a:lvl1pPr>
              <a:defRPr/>
            </a:lvl1pPr>
          </a:lstStyle>
          <a:p>
            <a:pPr>
              <a:defRPr/>
            </a:pPr>
            <a:endParaRPr lang="ru-RU"/>
          </a:p>
        </p:txBody>
      </p:sp>
      <p:sp>
        <p:nvSpPr>
          <p:cNvPr id="6" name="Rectangle 3"/>
          <p:cNvSpPr>
            <a:spLocks noGrp="1" noChangeArrowheads="1"/>
          </p:cNvSpPr>
          <p:nvPr>
            <p:ph type="sldNum" sz="quarter" idx="11"/>
          </p:nvPr>
        </p:nvSpPr>
        <p:spPr>
          <a:ln/>
        </p:spPr>
        <p:txBody>
          <a:bodyPr/>
          <a:lstStyle>
            <a:lvl1pPr>
              <a:defRPr/>
            </a:lvl1pPr>
          </a:lstStyle>
          <a:p>
            <a:pPr>
              <a:defRPr/>
            </a:pPr>
            <a:fld id="{0C5040E3-45BA-48FA-BBF8-87A0164F458A}" type="slidenum">
              <a:rPr lang="ru-RU"/>
              <a:pPr>
                <a:defRPr/>
              </a:pPr>
              <a:t>‹#›</a:t>
            </a:fld>
            <a:endParaRPr lang="ru-RU"/>
          </a:p>
        </p:txBody>
      </p:sp>
      <p:sp>
        <p:nvSpPr>
          <p:cNvPr id="7" name="Rectangle 14"/>
          <p:cNvSpPr>
            <a:spLocks noGrp="1" noChangeArrowheads="1"/>
          </p:cNvSpPr>
          <p:nvPr>
            <p:ph type="ftr" sz="quarter" idx="12"/>
          </p:nvPr>
        </p:nvSpPr>
        <p:spPr>
          <a:ln/>
        </p:spPr>
        <p:txBody>
          <a:bodyPr/>
          <a:lstStyle>
            <a:lvl1pPr>
              <a:defRPr/>
            </a:lvl1pPr>
          </a:lstStyle>
          <a:p>
            <a:pPr>
              <a:defRPr/>
            </a:pPr>
            <a:endParaRPr lang="ru-RU"/>
          </a:p>
        </p:txBody>
      </p:sp>
    </p:spTree>
  </p:cSld>
  <p:clrMapOvr>
    <a:masterClrMapping/>
  </p:clrMapOvr>
  <p:transition spd="slow" advClick="0" advTm="10000">
    <p:wheel spokes="8"/>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
          <p:cNvSpPr>
            <a:spLocks noGrp="1" noChangeArrowheads="1"/>
          </p:cNvSpPr>
          <p:nvPr>
            <p:ph type="dt" sz="half" idx="10"/>
          </p:nvPr>
        </p:nvSpPr>
        <p:spPr>
          <a:ln/>
        </p:spPr>
        <p:txBody>
          <a:bodyPr/>
          <a:lstStyle>
            <a:lvl1pPr>
              <a:defRPr/>
            </a:lvl1pPr>
          </a:lstStyle>
          <a:p>
            <a:pPr>
              <a:defRPr/>
            </a:pPr>
            <a:endParaRPr lang="ru-RU"/>
          </a:p>
        </p:txBody>
      </p:sp>
      <p:sp>
        <p:nvSpPr>
          <p:cNvPr id="5" name="Rectangle 3"/>
          <p:cNvSpPr>
            <a:spLocks noGrp="1" noChangeArrowheads="1"/>
          </p:cNvSpPr>
          <p:nvPr>
            <p:ph type="sldNum" sz="quarter" idx="11"/>
          </p:nvPr>
        </p:nvSpPr>
        <p:spPr>
          <a:ln/>
        </p:spPr>
        <p:txBody>
          <a:bodyPr/>
          <a:lstStyle>
            <a:lvl1pPr>
              <a:defRPr/>
            </a:lvl1pPr>
          </a:lstStyle>
          <a:p>
            <a:pPr>
              <a:defRPr/>
            </a:pPr>
            <a:fld id="{595F6671-FE95-4E21-9DD2-F24A970E00CF}" type="slidenum">
              <a:rPr lang="ru-RU"/>
              <a:pPr>
                <a:defRPr/>
              </a:pPr>
              <a:t>‹#›</a:t>
            </a:fld>
            <a:endParaRPr lang="ru-RU"/>
          </a:p>
        </p:txBody>
      </p:sp>
      <p:sp>
        <p:nvSpPr>
          <p:cNvPr id="6" name="Rectangle 14"/>
          <p:cNvSpPr>
            <a:spLocks noGrp="1" noChangeArrowheads="1"/>
          </p:cNvSpPr>
          <p:nvPr>
            <p:ph type="ftr" sz="quarter" idx="12"/>
          </p:nvPr>
        </p:nvSpPr>
        <p:spPr>
          <a:ln/>
        </p:spPr>
        <p:txBody>
          <a:bodyPr/>
          <a:lstStyle>
            <a:lvl1pPr>
              <a:defRPr/>
            </a:lvl1pPr>
          </a:lstStyle>
          <a:p>
            <a:pPr>
              <a:defRPr/>
            </a:pPr>
            <a:endParaRPr lang="ru-RU"/>
          </a:p>
        </p:txBody>
      </p:sp>
    </p:spTree>
  </p:cSld>
  <p:clrMapOvr>
    <a:masterClrMapping/>
  </p:clrMapOvr>
  <p:transition spd="slow" advClick="0" advTm="10000">
    <p:wheel spokes="8"/>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
          <p:cNvSpPr>
            <a:spLocks noGrp="1" noChangeArrowheads="1"/>
          </p:cNvSpPr>
          <p:nvPr>
            <p:ph type="dt" sz="half" idx="10"/>
          </p:nvPr>
        </p:nvSpPr>
        <p:spPr>
          <a:ln/>
        </p:spPr>
        <p:txBody>
          <a:bodyPr/>
          <a:lstStyle>
            <a:lvl1pPr>
              <a:defRPr/>
            </a:lvl1pPr>
          </a:lstStyle>
          <a:p>
            <a:pPr>
              <a:defRPr/>
            </a:pPr>
            <a:endParaRPr lang="ru-RU"/>
          </a:p>
        </p:txBody>
      </p:sp>
      <p:sp>
        <p:nvSpPr>
          <p:cNvPr id="5" name="Rectangle 3"/>
          <p:cNvSpPr>
            <a:spLocks noGrp="1" noChangeArrowheads="1"/>
          </p:cNvSpPr>
          <p:nvPr>
            <p:ph type="sldNum" sz="quarter" idx="11"/>
          </p:nvPr>
        </p:nvSpPr>
        <p:spPr>
          <a:ln/>
        </p:spPr>
        <p:txBody>
          <a:bodyPr/>
          <a:lstStyle>
            <a:lvl1pPr>
              <a:defRPr/>
            </a:lvl1pPr>
          </a:lstStyle>
          <a:p>
            <a:pPr>
              <a:defRPr/>
            </a:pPr>
            <a:fld id="{14B0AC3A-5026-4F5B-B063-3D255B12FB7A}" type="slidenum">
              <a:rPr lang="ru-RU"/>
              <a:pPr>
                <a:defRPr/>
              </a:pPr>
              <a:t>‹#›</a:t>
            </a:fld>
            <a:endParaRPr lang="ru-RU"/>
          </a:p>
        </p:txBody>
      </p:sp>
      <p:sp>
        <p:nvSpPr>
          <p:cNvPr id="6" name="Rectangle 14"/>
          <p:cNvSpPr>
            <a:spLocks noGrp="1" noChangeArrowheads="1"/>
          </p:cNvSpPr>
          <p:nvPr>
            <p:ph type="ftr" sz="quarter" idx="12"/>
          </p:nvPr>
        </p:nvSpPr>
        <p:spPr>
          <a:ln/>
        </p:spPr>
        <p:txBody>
          <a:bodyPr/>
          <a:lstStyle>
            <a:lvl1pPr>
              <a:defRPr/>
            </a:lvl1pPr>
          </a:lstStyle>
          <a:p>
            <a:pPr>
              <a:defRPr/>
            </a:pPr>
            <a:endParaRPr lang="ru-RU"/>
          </a:p>
        </p:txBody>
      </p:sp>
    </p:spTree>
  </p:cSld>
  <p:clrMapOvr>
    <a:masterClrMapping/>
  </p:clrMapOvr>
  <p:transition spd="slow" advClick="0" advTm="10000">
    <p:wheel spokes="8"/>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Объект">
    <p:spTree>
      <p:nvGrpSpPr>
        <p:cNvPr id="1" name=""/>
        <p:cNvGrpSpPr/>
        <p:nvPr/>
      </p:nvGrpSpPr>
      <p:grpSpPr>
        <a:xfrm>
          <a:off x="0" y="0"/>
          <a:ext cx="0" cy="0"/>
          <a:chOff x="0" y="0"/>
          <a:chExt cx="0" cy="0"/>
        </a:xfrm>
      </p:grpSpPr>
      <p:sp>
        <p:nvSpPr>
          <p:cNvPr id="2" name="Содержимое 1"/>
          <p:cNvSpPr>
            <a:spLocks noGrp="1"/>
          </p:cNvSpPr>
          <p:nvPr>
            <p:ph/>
          </p:nvPr>
        </p:nvSpPr>
        <p:spPr>
          <a:xfrm>
            <a:off x="457200" y="274638"/>
            <a:ext cx="8229600" cy="58515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3" name="Rectangle 2"/>
          <p:cNvSpPr>
            <a:spLocks noGrp="1" noChangeArrowheads="1"/>
          </p:cNvSpPr>
          <p:nvPr>
            <p:ph type="dt" sz="half" idx="10"/>
          </p:nvPr>
        </p:nvSpPr>
        <p:spPr>
          <a:ln/>
        </p:spPr>
        <p:txBody>
          <a:bodyPr/>
          <a:lstStyle>
            <a:lvl1pPr>
              <a:defRPr/>
            </a:lvl1pPr>
          </a:lstStyle>
          <a:p>
            <a:pPr>
              <a:defRPr/>
            </a:pPr>
            <a:endParaRPr lang="ru-RU"/>
          </a:p>
        </p:txBody>
      </p:sp>
      <p:sp>
        <p:nvSpPr>
          <p:cNvPr id="4" name="Rectangle 3"/>
          <p:cNvSpPr>
            <a:spLocks noGrp="1" noChangeArrowheads="1"/>
          </p:cNvSpPr>
          <p:nvPr>
            <p:ph type="sldNum" sz="quarter" idx="11"/>
          </p:nvPr>
        </p:nvSpPr>
        <p:spPr>
          <a:ln/>
        </p:spPr>
        <p:txBody>
          <a:bodyPr/>
          <a:lstStyle>
            <a:lvl1pPr>
              <a:defRPr/>
            </a:lvl1pPr>
          </a:lstStyle>
          <a:p>
            <a:pPr>
              <a:defRPr/>
            </a:pPr>
            <a:fld id="{71979D9C-94C2-42CD-BB1C-D7C0A4D3B506}" type="slidenum">
              <a:rPr lang="ru-RU"/>
              <a:pPr>
                <a:defRPr/>
              </a:pPr>
              <a:t>‹#›</a:t>
            </a:fld>
            <a:endParaRPr lang="ru-RU"/>
          </a:p>
        </p:txBody>
      </p:sp>
      <p:sp>
        <p:nvSpPr>
          <p:cNvPr id="5" name="Rectangle 14"/>
          <p:cNvSpPr>
            <a:spLocks noGrp="1" noChangeArrowheads="1"/>
          </p:cNvSpPr>
          <p:nvPr>
            <p:ph type="ftr" sz="quarter" idx="12"/>
          </p:nvPr>
        </p:nvSpPr>
        <p:spPr>
          <a:ln/>
        </p:spPr>
        <p:txBody>
          <a:bodyPr/>
          <a:lstStyle>
            <a:lvl1pPr>
              <a:defRPr/>
            </a:lvl1pPr>
          </a:lstStyle>
          <a:p>
            <a:pPr>
              <a:defRPr/>
            </a:pPr>
            <a:endParaRPr lang="ru-RU"/>
          </a:p>
        </p:txBody>
      </p:sp>
    </p:spTree>
  </p:cSld>
  <p:clrMapOvr>
    <a:masterClrMapping/>
  </p:clrMapOvr>
  <p:transition spd="slow" advClick="0" advTm="10000">
    <p:wheel spokes="8"/>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Заголовок, текст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457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2"/>
          <p:cNvSpPr>
            <a:spLocks noGrp="1" noChangeArrowheads="1"/>
          </p:cNvSpPr>
          <p:nvPr>
            <p:ph type="dt" sz="half" idx="10"/>
          </p:nvPr>
        </p:nvSpPr>
        <p:spPr>
          <a:ln/>
        </p:spPr>
        <p:txBody>
          <a:bodyPr/>
          <a:lstStyle>
            <a:lvl1pPr>
              <a:defRPr/>
            </a:lvl1pPr>
          </a:lstStyle>
          <a:p>
            <a:pPr>
              <a:defRPr/>
            </a:pPr>
            <a:endParaRPr lang="ru-RU"/>
          </a:p>
        </p:txBody>
      </p:sp>
      <p:sp>
        <p:nvSpPr>
          <p:cNvPr id="6" name="Rectangle 3"/>
          <p:cNvSpPr>
            <a:spLocks noGrp="1" noChangeArrowheads="1"/>
          </p:cNvSpPr>
          <p:nvPr>
            <p:ph type="sldNum" sz="quarter" idx="11"/>
          </p:nvPr>
        </p:nvSpPr>
        <p:spPr>
          <a:ln/>
        </p:spPr>
        <p:txBody>
          <a:bodyPr/>
          <a:lstStyle>
            <a:lvl1pPr>
              <a:defRPr/>
            </a:lvl1pPr>
          </a:lstStyle>
          <a:p>
            <a:pPr>
              <a:defRPr/>
            </a:pPr>
            <a:fld id="{632473F6-9DC9-4CF5-BFA4-34A613B38E41}" type="slidenum">
              <a:rPr lang="ru-RU"/>
              <a:pPr>
                <a:defRPr/>
              </a:pPr>
              <a:t>‹#›</a:t>
            </a:fld>
            <a:endParaRPr lang="ru-RU"/>
          </a:p>
        </p:txBody>
      </p:sp>
      <p:sp>
        <p:nvSpPr>
          <p:cNvPr id="7" name="Rectangle 14"/>
          <p:cNvSpPr>
            <a:spLocks noGrp="1" noChangeArrowheads="1"/>
          </p:cNvSpPr>
          <p:nvPr>
            <p:ph type="ftr" sz="quarter" idx="12"/>
          </p:nvPr>
        </p:nvSpPr>
        <p:spPr>
          <a:ln/>
        </p:spPr>
        <p:txBody>
          <a:bodyPr/>
          <a:lstStyle>
            <a:lvl1pPr>
              <a:defRPr/>
            </a:lvl1pPr>
          </a:lstStyle>
          <a:p>
            <a:pPr>
              <a:defRPr/>
            </a:pPr>
            <a:endParaRPr lang="ru-RU"/>
          </a:p>
        </p:txBody>
      </p:sp>
    </p:spTree>
  </p:cSld>
  <p:clrMapOvr>
    <a:masterClrMapping/>
  </p:clrMapOvr>
  <p:transition spd="slow" advClick="0" advTm="10000">
    <p:wheel spokes="8"/>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0594" name="Rectangle 2"/>
          <p:cNvSpPr>
            <a:spLocks noGrp="1" noChangeArrowheads="1"/>
          </p:cNvSpPr>
          <p:nvPr>
            <p:ph type="dt" sz="half" idx="2"/>
          </p:nvPr>
        </p:nvSpPr>
        <p:spPr bwMode="auto">
          <a:xfrm>
            <a:off x="457200" y="625157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ru-RU"/>
          </a:p>
        </p:txBody>
      </p:sp>
      <p:sp>
        <p:nvSpPr>
          <p:cNvPr id="110595" name="Rectangle 3"/>
          <p:cNvSpPr>
            <a:spLocks noGrp="1" noChangeArrowheads="1"/>
          </p:cNvSpPr>
          <p:nvPr>
            <p:ph type="sldNum" sz="quarter" idx="4"/>
          </p:nvPr>
        </p:nvSpPr>
        <p:spPr bwMode="auto">
          <a:xfrm>
            <a:off x="6553200" y="6248400"/>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1A669FD9-4E77-4D10-B019-1C9EB7ED3E6E}" type="slidenum">
              <a:rPr lang="ru-RU"/>
              <a:pPr>
                <a:defRPr/>
              </a:pPr>
              <a:t>‹#›</a:t>
            </a:fld>
            <a:endParaRPr lang="ru-RU"/>
          </a:p>
        </p:txBody>
      </p:sp>
      <p:grpSp>
        <p:nvGrpSpPr>
          <p:cNvPr id="2052" name="Group 4"/>
          <p:cNvGrpSpPr>
            <a:grpSpLocks/>
          </p:cNvGrpSpPr>
          <p:nvPr/>
        </p:nvGrpSpPr>
        <p:grpSpPr bwMode="auto">
          <a:xfrm>
            <a:off x="0" y="0"/>
            <a:ext cx="9140825" cy="6850063"/>
            <a:chOff x="0" y="0"/>
            <a:chExt cx="5758" cy="4315"/>
          </a:xfrm>
        </p:grpSpPr>
        <p:grpSp>
          <p:nvGrpSpPr>
            <p:cNvPr id="2056" name="Group 5"/>
            <p:cNvGrpSpPr>
              <a:grpSpLocks/>
            </p:cNvGrpSpPr>
            <p:nvPr userDrawn="1"/>
          </p:nvGrpSpPr>
          <p:grpSpPr bwMode="auto">
            <a:xfrm>
              <a:off x="1728" y="2230"/>
              <a:ext cx="4027" cy="2085"/>
              <a:chOff x="1728" y="2230"/>
              <a:chExt cx="4027" cy="2085"/>
            </a:xfrm>
          </p:grpSpPr>
          <p:sp>
            <p:nvSpPr>
              <p:cNvPr id="110598" name="Freeform 6"/>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pPr>
                  <a:defRPr/>
                </a:pPr>
                <a:endParaRPr lang="ru-RU"/>
              </a:p>
            </p:txBody>
          </p:sp>
          <p:sp>
            <p:nvSpPr>
              <p:cNvPr id="110599" name="Freeform 7"/>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pPr>
                  <a:defRPr/>
                </a:pPr>
                <a:endParaRPr lang="ru-RU"/>
              </a:p>
            </p:txBody>
          </p:sp>
          <p:sp>
            <p:nvSpPr>
              <p:cNvPr id="110600" name="Freeform 8"/>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pPr>
                  <a:defRPr/>
                </a:pPr>
                <a:endParaRPr lang="ru-RU"/>
              </a:p>
            </p:txBody>
          </p:sp>
          <p:sp>
            <p:nvSpPr>
              <p:cNvPr id="110601" name="Freeform 9"/>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w="9525">
                <a:noFill/>
                <a:round/>
                <a:headEnd/>
                <a:tailEnd/>
              </a:ln>
            </p:spPr>
            <p:txBody>
              <a:bodyPr/>
              <a:lstStyle/>
              <a:p>
                <a:pPr>
                  <a:defRPr/>
                </a:pPr>
                <a:endParaRPr lang="ru-RU"/>
              </a:p>
            </p:txBody>
          </p:sp>
          <p:sp>
            <p:nvSpPr>
              <p:cNvPr id="110602" name="Freeform 10"/>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pPr>
                  <a:defRPr/>
                </a:pPr>
                <a:endParaRPr lang="ru-RU"/>
              </a:p>
            </p:txBody>
          </p:sp>
        </p:grpSp>
        <p:sp>
          <p:nvSpPr>
            <p:cNvPr id="110603" name="Freeform 11"/>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a:defRPr/>
              </a:pPr>
              <a:endParaRPr lang="ru-RU"/>
            </a:p>
          </p:txBody>
        </p:sp>
        <p:sp>
          <p:nvSpPr>
            <p:cNvPr id="110604" name="Freeform 12"/>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w="9525">
              <a:noFill/>
              <a:round/>
              <a:headEnd/>
              <a:tailEnd/>
            </a:ln>
          </p:spPr>
          <p:txBody>
            <a:bodyPr/>
            <a:lstStyle/>
            <a:p>
              <a:pPr>
                <a:defRPr/>
              </a:pPr>
              <a:endParaRPr lang="ru-RU"/>
            </a:p>
          </p:txBody>
        </p:sp>
      </p:grpSp>
      <p:sp>
        <p:nvSpPr>
          <p:cNvPr id="110605" name="Rectangle 13"/>
          <p:cNvSpPr>
            <a:spLocks noGrp="1" noRot="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10606" name="Rectangle 14"/>
          <p:cNvSpPr>
            <a:spLocks noGrp="1" noChangeArrowheads="1"/>
          </p:cNvSpPr>
          <p:nvPr>
            <p:ph type="ftr" sz="quarter" idx="3"/>
          </p:nvPr>
        </p:nvSpPr>
        <p:spPr bwMode="auto">
          <a:xfrm>
            <a:off x="3124200" y="6248400"/>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latin typeface="Arial" charset="0"/>
              </a:defRPr>
            </a:lvl1pPr>
          </a:lstStyle>
          <a:p>
            <a:pPr>
              <a:defRPr/>
            </a:pPr>
            <a:endParaRPr lang="ru-RU"/>
          </a:p>
        </p:txBody>
      </p:sp>
      <p:sp>
        <p:nvSpPr>
          <p:cNvPr id="110607" name="Rectangle 15"/>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Tree>
  </p:cSld>
  <p:clrMap bg1="dk2" tx1="lt1" bg2="dk1" tx2="lt2" accent1="accent1" accent2="accent2" accent3="accent3" accent4="accent4" accent5="accent5" accent6="accent6" hlink="hlink" folHlink="folHlink"/>
  <p:sldLayoutIdLst>
    <p:sldLayoutId id="2147484028" r:id="rId1"/>
    <p:sldLayoutId id="2147484016" r:id="rId2"/>
    <p:sldLayoutId id="2147484017" r:id="rId3"/>
    <p:sldLayoutId id="2147484018" r:id="rId4"/>
    <p:sldLayoutId id="2147484019" r:id="rId5"/>
    <p:sldLayoutId id="2147484020" r:id="rId6"/>
    <p:sldLayoutId id="2147484021" r:id="rId7"/>
    <p:sldLayoutId id="2147484022" r:id="rId8"/>
    <p:sldLayoutId id="2147484023" r:id="rId9"/>
    <p:sldLayoutId id="2147484024" r:id="rId10"/>
    <p:sldLayoutId id="2147484025" r:id="rId11"/>
    <p:sldLayoutId id="2147484026" r:id="rId12"/>
    <p:sldLayoutId id="2147484027" r:id="rId13"/>
  </p:sldLayoutIdLst>
  <p:transition spd="slow" advClick="0" advTm="10000">
    <p:wheel spokes="8"/>
  </p:transition>
  <p:timing>
    <p:tnLst>
      <p:par>
        <p:cTn id="1" dur="indefinite" restart="never" nodeType="tmRoot"/>
      </p:par>
    </p:tnLst>
  </p:timing>
  <p:txStyles>
    <p:titleStyle>
      <a:lvl1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9pPr>
    </p:titleStyle>
    <p:bodyStyle>
      <a:lvl1pPr marL="342900" indent="-342900" algn="l" rtl="0" eaLnBrk="0" fontAlgn="base" hangingPunct="0">
        <a:spcBef>
          <a:spcPct val="20000"/>
        </a:spcBef>
        <a:spcAft>
          <a:spcPct val="0"/>
        </a:spcAft>
        <a:buClr>
          <a:schemeClr val="hlink"/>
        </a:buClr>
        <a:buSzPct val="7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tx2"/>
        </a:buClr>
        <a:buSzPct val="70000"/>
        <a:buFont typeface="Wingdings" pitchFamily="2" charset="2"/>
        <a:buChar char="n"/>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accent2"/>
        </a:buClr>
        <a:buSzPct val="7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istu.edu.ua/" TargetMode="Externa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12.xml"/><Relationship Id="rId1" Type="http://schemas.openxmlformats.org/officeDocument/2006/relationships/themeOverride" Target="../theme/themeOverride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12.xml"/><Relationship Id="rId1" Type="http://schemas.openxmlformats.org/officeDocument/2006/relationships/themeOverride" Target="../theme/themeOverride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hyperlink" Target="http://images.google.com.ua/imgres?imgurl=http://www.waikato.ac.nz/law/conferences/law&amp;hist/images/Fulbright_logo_-_BW_JPEG.jpg&amp;imgrefurl=http://www.waikato.ac.nz/law/conferences/law&amp;hist/&amp;h=1599&amp;w=3009&amp;sz=341&amp;hl=uk&amp;start=57&amp;tbnid=AmJMtMflBYaPtM:&amp;tbnh=80&amp;tbnw=150&amp;prev=/images?q=Fulbright&amp;start=40&amp;imgsz=xxlarge&amp;gbv=2&amp;ndsp=20&amp;svnum=10&amp;hl=uk&amp;sa=N" TargetMode="External"/><Relationship Id="rId7" Type="http://schemas.openxmlformats.org/officeDocument/2006/relationships/image" Target="../media/image12.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1.jpeg"/><Relationship Id="rId11" Type="http://schemas.openxmlformats.org/officeDocument/2006/relationships/image" Target="../media/image16.png"/><Relationship Id="rId5" Type="http://schemas.openxmlformats.org/officeDocument/2006/relationships/hyperlink" Target="http://images.google.com.ua/imgres?imgurl=http://www.ingilish.com/0020.JPG&amp;imgrefurl=http://www.ingilish.com/turkishflta.htm&amp;h=1536&amp;w=2048&amp;sz=924&amp;hl=uk&amp;start=94&amp;tbnid=QzheU7gHiIQu6M:&amp;tbnh=113&amp;tbnw=150&amp;prev=/images?q=Fulbright&amp;start=80&amp;imgsz=xxlarge&amp;gbv=2&amp;ndsp=20&amp;svnum=10&amp;hl=uk&amp;sa=N" TargetMode="External"/><Relationship Id="rId10" Type="http://schemas.openxmlformats.org/officeDocument/2006/relationships/image" Target="../media/image15.jpeg"/><Relationship Id="rId4" Type="http://schemas.openxmlformats.org/officeDocument/2006/relationships/image" Target="../media/image10.jpeg"/><Relationship Id="rId9" Type="http://schemas.openxmlformats.org/officeDocument/2006/relationships/image" Target="../media/image14.jpeg"/></Relationships>
</file>

<file path=ppt/slides/_rels/slide11.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8.jpeg"/><Relationship Id="rId7" Type="http://schemas.openxmlformats.org/officeDocument/2006/relationships/image" Target="../media/image22.jpeg"/><Relationship Id="rId2" Type="http://schemas.openxmlformats.org/officeDocument/2006/relationships/image" Target="../media/image17.jpeg"/><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12.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25.jpeg"/><Relationship Id="rId7" Type="http://schemas.openxmlformats.org/officeDocument/2006/relationships/image" Target="../media/image29.jpeg"/><Relationship Id="rId12" Type="http://schemas.openxmlformats.org/officeDocument/2006/relationships/image" Target="../media/image8.gif"/><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28.jpeg"/><Relationship Id="rId11" Type="http://schemas.openxmlformats.org/officeDocument/2006/relationships/image" Target="../media/image33.jpeg"/><Relationship Id="rId5" Type="http://schemas.openxmlformats.org/officeDocument/2006/relationships/image" Target="../media/image27.jpeg"/><Relationship Id="rId10" Type="http://schemas.openxmlformats.org/officeDocument/2006/relationships/image" Target="../media/image32.jpeg"/><Relationship Id="rId4" Type="http://schemas.openxmlformats.org/officeDocument/2006/relationships/image" Target="../media/image26.jpeg"/><Relationship Id="rId9" Type="http://schemas.openxmlformats.org/officeDocument/2006/relationships/image" Target="../media/image31.jpeg"/></Relationships>
</file>

<file path=ppt/slides/_rels/slide1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8.gif"/><Relationship Id="rId1" Type="http://schemas.openxmlformats.org/officeDocument/2006/relationships/slideLayout" Target="../slideLayouts/slideLayout2.xml"/><Relationship Id="rId4" Type="http://schemas.openxmlformats.org/officeDocument/2006/relationships/image" Target="../media/image35.jpeg"/></Relationships>
</file>

<file path=ppt/slides/_rels/slide1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8.gif"/><Relationship Id="rId1" Type="http://schemas.openxmlformats.org/officeDocument/2006/relationships/slideLayout" Target="../slideLayouts/slideLayout2.xml"/><Relationship Id="rId6" Type="http://schemas.openxmlformats.org/officeDocument/2006/relationships/image" Target="../media/image39.jpeg"/><Relationship Id="rId5" Type="http://schemas.openxmlformats.org/officeDocument/2006/relationships/image" Target="../media/image38.jpeg"/><Relationship Id="rId4" Type="http://schemas.openxmlformats.org/officeDocument/2006/relationships/image" Target="../media/image37.jpeg"/></Relationships>
</file>

<file path=ppt/slides/_rels/slide1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www.istu.edu.ua/"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ctrTitle" sz="quarter"/>
          </p:nvPr>
        </p:nvSpPr>
        <p:spPr>
          <a:xfrm>
            <a:off x="467544" y="3284984"/>
            <a:ext cx="8280920" cy="3024336"/>
          </a:xfrm>
        </p:spPr>
        <p:txBody>
          <a:bodyPr/>
          <a:lstStyle/>
          <a:p>
            <a:pPr>
              <a:defRPr/>
            </a:pPr>
            <a:r>
              <a:rPr lang="ru-RU" sz="2800" dirty="0" smtClean="0">
                <a:latin typeface="Verdana"/>
                <a:cs typeface="Verdana"/>
              </a:rPr>
              <a:t/>
            </a:r>
            <a:br>
              <a:rPr lang="ru-RU" sz="2800" dirty="0" smtClean="0">
                <a:latin typeface="Verdana"/>
                <a:cs typeface="Verdana"/>
              </a:rPr>
            </a:br>
            <a:r>
              <a:rPr lang="en-US" sz="2800" dirty="0" smtClean="0">
                <a:latin typeface="Verdana"/>
                <a:cs typeface="Verdana"/>
              </a:rPr>
              <a:t>Higher private educational establishment </a:t>
            </a:r>
            <a:r>
              <a:rPr lang="en-US" sz="2800" dirty="0" err="1" smtClean="0">
                <a:latin typeface="Verdana"/>
                <a:cs typeface="Verdana"/>
              </a:rPr>
              <a:t>Yuriy</a:t>
            </a:r>
            <a:r>
              <a:rPr lang="en-US" sz="2800" dirty="0" smtClean="0">
                <a:latin typeface="Verdana"/>
                <a:cs typeface="Verdana"/>
              </a:rPr>
              <a:t> </a:t>
            </a:r>
            <a:r>
              <a:rPr lang="en-US" sz="2800" dirty="0" err="1" smtClean="0">
                <a:latin typeface="Verdana"/>
                <a:cs typeface="Verdana"/>
              </a:rPr>
              <a:t>Bugay</a:t>
            </a:r>
            <a:r>
              <a:rPr lang="en-US" sz="2800" dirty="0" smtClean="0">
                <a:latin typeface="Verdana"/>
                <a:cs typeface="Verdana"/>
              </a:rPr>
              <a:t> International Scientific and Technical University</a:t>
            </a:r>
            <a:br>
              <a:rPr lang="en-US" sz="2800" dirty="0" smtClean="0">
                <a:latin typeface="Verdana"/>
                <a:cs typeface="Verdana"/>
              </a:rPr>
            </a:br>
            <a:r>
              <a:rPr lang="en-US" sz="2800" dirty="0" smtClean="0">
                <a:latin typeface="Verdana"/>
                <a:cs typeface="Verdana"/>
              </a:rPr>
              <a:t>(</a:t>
            </a:r>
            <a:r>
              <a:rPr lang="en-US" sz="2800" dirty="0" err="1" smtClean="0">
                <a:latin typeface="Verdana"/>
                <a:cs typeface="Verdana"/>
              </a:rPr>
              <a:t>ISTU</a:t>
            </a:r>
            <a:r>
              <a:rPr lang="en-US" sz="2800" dirty="0" smtClean="0">
                <a:latin typeface="Verdana"/>
                <a:cs typeface="Verdana"/>
              </a:rPr>
              <a:t>)</a:t>
            </a:r>
            <a:br>
              <a:rPr lang="en-US" sz="2800" dirty="0" smtClean="0">
                <a:latin typeface="Verdana"/>
                <a:cs typeface="Verdana"/>
              </a:rPr>
            </a:br>
            <a:r>
              <a:rPr lang="en-US" sz="2800" dirty="0" smtClean="0">
                <a:latin typeface="Verdana"/>
                <a:cs typeface="Verdana"/>
              </a:rPr>
              <a:t>Kyiv, Ukraine</a:t>
            </a:r>
            <a:br>
              <a:rPr lang="en-US" sz="2800" dirty="0" smtClean="0">
                <a:latin typeface="Verdana"/>
                <a:cs typeface="Verdana"/>
              </a:rPr>
            </a:br>
            <a:r>
              <a:rPr lang="en-US" sz="2800" dirty="0" smtClean="0">
                <a:latin typeface="Verdana"/>
                <a:cs typeface="Verdana"/>
              </a:rPr>
              <a:t>Established in 1993</a:t>
            </a:r>
            <a:r>
              <a:rPr lang="ru-RU" sz="2600" dirty="0" smtClean="0">
                <a:latin typeface="Verdana"/>
                <a:cs typeface="Verdana"/>
              </a:rPr>
              <a:t/>
            </a:r>
            <a:br>
              <a:rPr lang="ru-RU" sz="2600" dirty="0" smtClean="0">
                <a:latin typeface="Verdana"/>
                <a:cs typeface="Verdana"/>
              </a:rPr>
            </a:br>
            <a:r>
              <a:rPr lang="en-US" sz="2800" dirty="0" smtClean="0">
                <a:solidFill>
                  <a:srgbClr val="FFFF00"/>
                </a:solidFill>
                <a:latin typeface="Verdana"/>
                <a:cs typeface="Verdana"/>
                <a:hlinkClick r:id="rId2"/>
              </a:rPr>
              <a:t>www.istu.edu.ua</a:t>
            </a:r>
            <a:r>
              <a:rPr lang="ru-RU" sz="2800" dirty="0">
                <a:solidFill>
                  <a:srgbClr val="FFFF00"/>
                </a:solidFill>
                <a:latin typeface="Verdana"/>
                <a:cs typeface="Verdana"/>
              </a:rPr>
              <a:t/>
            </a:r>
            <a:br>
              <a:rPr lang="ru-RU" sz="2800" dirty="0">
                <a:solidFill>
                  <a:srgbClr val="FFFF00"/>
                </a:solidFill>
                <a:latin typeface="Verdana"/>
                <a:cs typeface="Verdana"/>
              </a:rPr>
            </a:br>
            <a:r>
              <a:rPr lang="ru-RU" sz="2800" dirty="0" smtClean="0"/>
              <a:t>К</a:t>
            </a:r>
            <a:r>
              <a:rPr lang="en-US" sz="2800" dirty="0" err="1" smtClean="0"/>
              <a:t>yiv</a:t>
            </a:r>
            <a:r>
              <a:rPr lang="ru-RU" sz="2800" dirty="0" smtClean="0">
                <a:solidFill>
                  <a:schemeClr val="tx1">
                    <a:lumMod val="95000"/>
                  </a:schemeClr>
                </a:solidFill>
                <a:latin typeface="Verdana"/>
                <a:cs typeface="Verdana"/>
              </a:rPr>
              <a:t>, </a:t>
            </a:r>
            <a:r>
              <a:rPr lang="ru-RU" sz="2800" dirty="0">
                <a:solidFill>
                  <a:schemeClr val="tx1">
                    <a:lumMod val="95000"/>
                  </a:schemeClr>
                </a:solidFill>
                <a:latin typeface="Verdana"/>
                <a:cs typeface="Verdana"/>
              </a:rPr>
              <a:t>2017</a:t>
            </a:r>
            <a:br>
              <a:rPr lang="ru-RU" sz="2800" dirty="0">
                <a:solidFill>
                  <a:schemeClr val="tx1">
                    <a:lumMod val="95000"/>
                  </a:schemeClr>
                </a:solidFill>
                <a:latin typeface="Verdana"/>
                <a:cs typeface="Verdana"/>
              </a:rPr>
            </a:br>
            <a:endParaRPr lang="ru-RU" sz="2600" dirty="0">
              <a:solidFill>
                <a:schemeClr val="tx1">
                  <a:lumMod val="95000"/>
                </a:schemeClr>
              </a:solidFill>
              <a:latin typeface="Verdana"/>
              <a:cs typeface="Verdana"/>
            </a:endParaRPr>
          </a:p>
        </p:txBody>
      </p:sp>
      <p:pic>
        <p:nvPicPr>
          <p:cNvPr id="1026" name="Picture 2" descr="&amp;Rcy;&amp;iecy;&amp;zcy;&amp;ucy;&amp;lcy;&amp;softcy;&amp;tcy;&amp;acy;&amp;tcy; &amp;pcy;&amp;ocy;&amp;shcy;&amp;ucy;&amp;kcy;&amp;ucy; &amp;zcy;&amp;ocy;&amp;bcy;&amp;rcy;&amp;acy;&amp;zhcy;&amp;iecy;&amp;ncy;&amp;softcy; &amp;zcy;&amp;acy; &amp;zcy;&amp;acy;&amp;pcy;&amp;icy;&amp;tcy;&amp;ocy;&amp;mcy; &quot;&amp;mcy;&amp;ncy;&amp;tcy;&amp;ucy;&quot;"/>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899592" y="558353"/>
            <a:ext cx="4824536" cy="2752725"/>
          </a:xfrm>
          <a:prstGeom prst="rect">
            <a:avLst/>
          </a:prstGeom>
          <a:ln>
            <a:noFill/>
          </a:ln>
          <a:effectLst>
            <a:softEdge rad="112500"/>
          </a:effectLst>
          <a:extLst>
            <a:ext uri="{909E8E84-426E-40DD-AFC4-6F175D3DCCD1}">
              <a14:hiddenFill xmlns="" xmlns:a14="http://schemas.microsoft.com/office/drawing/2010/main">
                <a:solidFill>
                  <a:srgbClr val="FFFFFF"/>
                </a:solidFill>
              </a14:hiddenFill>
            </a:ext>
          </a:extLst>
        </p:spPr>
      </p:pic>
      <p:pic>
        <p:nvPicPr>
          <p:cNvPr id="7" name="Изображение 1" descr="Screen Shot 2015-10-18 at 23.06.47.png"/>
          <p:cNvPicPr>
            <a:picLocks noChangeAspect="1"/>
          </p:cNvPicPr>
          <p:nvPr/>
        </p:nvPicPr>
        <p:blipFill>
          <a:blip r:embed="rId4">
            <a:extLst>
              <a:ext uri="{28A0092B-C50C-407E-A947-70E740481C1C}">
                <a14:useLocalDpi xmlns="" xmlns:a14="http://schemas.microsoft.com/office/drawing/2010/main" val="0"/>
              </a:ext>
            </a:extLst>
          </a:blip>
          <a:stretch>
            <a:fillRect/>
          </a:stretch>
        </p:blipFill>
        <p:spPr>
          <a:xfrm>
            <a:off x="6372200" y="476672"/>
            <a:ext cx="2137180" cy="2201456"/>
          </a:xfrm>
          <a:prstGeom prst="ellipse">
            <a:avLst/>
          </a:prstGeom>
          <a:ln>
            <a:noFill/>
          </a:ln>
          <a:effectLst>
            <a:softEdge rad="112500"/>
          </a:effectLst>
        </p:spPr>
      </p:pic>
    </p:spTree>
  </p:cSld>
  <p:clrMapOvr>
    <a:masterClrMapping/>
  </p:clrMapOvr>
  <p:transition spd="slow" advClick="0" advTm="10000">
    <p:wheel spokes="8"/>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bg>
      <p:bgPr>
        <a:solidFill>
          <a:schemeClr val="bg1"/>
        </a:solidFill>
        <a:effectLst/>
      </p:bgPr>
    </p:bg>
    <p:spTree>
      <p:nvGrpSpPr>
        <p:cNvPr id="1" name=""/>
        <p:cNvGrpSpPr/>
        <p:nvPr/>
      </p:nvGrpSpPr>
      <p:grpSpPr>
        <a:xfrm>
          <a:off x="0" y="0"/>
          <a:ext cx="0" cy="0"/>
          <a:chOff x="0" y="0"/>
          <a:chExt cx="0" cy="0"/>
        </a:xfrm>
      </p:grpSpPr>
      <p:sp>
        <p:nvSpPr>
          <p:cNvPr id="113672" name="Text Box 8"/>
          <p:cNvSpPr txBox="1">
            <a:spLocks noChangeArrowheads="1"/>
          </p:cNvSpPr>
          <p:nvPr/>
        </p:nvSpPr>
        <p:spPr bwMode="auto">
          <a:xfrm>
            <a:off x="2987824" y="404664"/>
            <a:ext cx="5904656" cy="2062103"/>
          </a:xfrm>
          <a:prstGeom prst="rect">
            <a:avLst/>
          </a:prstGeom>
          <a:noFill/>
          <a:ln w="9525">
            <a:noFill/>
            <a:miter lim="800000"/>
            <a:headEnd/>
            <a:tailEnd/>
          </a:ln>
          <a:effectLst/>
        </p:spPr>
        <p:txBody>
          <a:bodyPr wrap="square">
            <a:spAutoFit/>
          </a:bodyPr>
          <a:lstStyle/>
          <a:p>
            <a:pPr algn="ctr">
              <a:defRPr/>
            </a:pPr>
            <a:r>
              <a:rPr lang="en-US" sz="3200" i="1" dirty="0" smtClean="0">
                <a:solidFill>
                  <a:srgbClr val="FFFF00"/>
                </a:solidFill>
                <a:effectLst>
                  <a:outerShdw blurRad="38100" dist="38100" dir="2700000" algn="tl">
                    <a:srgbClr val="000000"/>
                  </a:outerShdw>
                </a:effectLst>
                <a:latin typeface="Verdana"/>
                <a:cs typeface="Verdana"/>
              </a:rPr>
              <a:t>The first President of </a:t>
            </a:r>
            <a:r>
              <a:rPr lang="en-US" sz="3200" i="1" dirty="0" err="1" smtClean="0">
                <a:solidFill>
                  <a:srgbClr val="FFFF00"/>
                </a:solidFill>
                <a:effectLst>
                  <a:outerShdw blurRad="38100" dist="38100" dir="2700000" algn="tl">
                    <a:srgbClr val="000000"/>
                  </a:outerShdw>
                </a:effectLst>
                <a:latin typeface="Verdana"/>
                <a:cs typeface="Verdana"/>
              </a:rPr>
              <a:t>ISTU</a:t>
            </a:r>
            <a:endParaRPr lang="ru-RU" sz="3200" i="1" dirty="0" smtClean="0">
              <a:solidFill>
                <a:srgbClr val="FFFF00"/>
              </a:solidFill>
              <a:effectLst>
                <a:outerShdw blurRad="38100" dist="38100" dir="2700000" algn="tl">
                  <a:srgbClr val="000000"/>
                </a:outerShdw>
              </a:effectLst>
              <a:latin typeface="Verdana"/>
              <a:cs typeface="Verdana"/>
            </a:endParaRPr>
          </a:p>
          <a:p>
            <a:pPr algn="ctr">
              <a:defRPr/>
            </a:pPr>
            <a:r>
              <a:rPr lang="en-US" sz="3200" i="1" spc="140" dirty="0" err="1" smtClean="0">
                <a:effectLst>
                  <a:outerShdw blurRad="38100" dist="38100" dir="2700000" algn="tl">
                    <a:srgbClr val="000000"/>
                  </a:outerShdw>
                </a:effectLst>
                <a:latin typeface="Verdana"/>
                <a:cs typeface="Verdana"/>
              </a:rPr>
              <a:t>Bugay</a:t>
            </a:r>
            <a:r>
              <a:rPr lang="en-US" sz="3200" i="1" spc="140" dirty="0" smtClean="0">
                <a:effectLst>
                  <a:outerShdw blurRad="38100" dist="38100" dir="2700000" algn="tl">
                    <a:srgbClr val="000000"/>
                  </a:outerShdw>
                </a:effectLst>
                <a:latin typeface="Verdana"/>
                <a:cs typeface="Verdana"/>
              </a:rPr>
              <a:t> </a:t>
            </a:r>
            <a:r>
              <a:rPr lang="en-US" sz="3200" i="1" spc="140" dirty="0" err="1" smtClean="0">
                <a:effectLst>
                  <a:outerShdw blurRad="38100" dist="38100" dir="2700000" algn="tl">
                    <a:srgbClr val="000000"/>
                  </a:outerShdw>
                </a:effectLst>
                <a:latin typeface="Verdana"/>
                <a:cs typeface="Verdana"/>
              </a:rPr>
              <a:t>Yuriy</a:t>
            </a:r>
            <a:r>
              <a:rPr lang="en-US" sz="3200" i="1" spc="140" dirty="0" smtClean="0">
                <a:effectLst>
                  <a:outerShdw blurRad="38100" dist="38100" dir="2700000" algn="tl">
                    <a:srgbClr val="000000"/>
                  </a:outerShdw>
                </a:effectLst>
                <a:latin typeface="Verdana"/>
                <a:cs typeface="Verdana"/>
              </a:rPr>
              <a:t> </a:t>
            </a:r>
            <a:endParaRPr lang="uk-UA" sz="3200" i="1" spc="140" dirty="0" smtClean="0">
              <a:effectLst>
                <a:outerShdw blurRad="38100" dist="38100" dir="2700000" algn="tl">
                  <a:srgbClr val="000000"/>
                </a:outerShdw>
              </a:effectLst>
              <a:latin typeface="Verdana"/>
              <a:cs typeface="Verdana"/>
            </a:endParaRPr>
          </a:p>
          <a:p>
            <a:pPr algn="ctr">
              <a:defRPr/>
            </a:pPr>
            <a:r>
              <a:rPr lang="en-US" sz="3200" i="1" dirty="0" err="1" smtClean="0">
                <a:solidFill>
                  <a:srgbClr val="FFFF00"/>
                </a:solidFill>
                <a:effectLst>
                  <a:outerShdw blurRad="38100" dist="38100" dir="2700000" algn="tl">
                    <a:srgbClr val="000000"/>
                  </a:outerShdw>
                </a:effectLst>
                <a:latin typeface="Verdana"/>
                <a:cs typeface="Verdana"/>
              </a:rPr>
              <a:t>Mykolayovych</a:t>
            </a:r>
            <a:endParaRPr lang="en-US" sz="3200" i="1" dirty="0" smtClean="0">
              <a:solidFill>
                <a:srgbClr val="FFFF00"/>
              </a:solidFill>
              <a:effectLst>
                <a:outerShdw blurRad="38100" dist="38100" dir="2700000" algn="tl">
                  <a:srgbClr val="000000"/>
                </a:outerShdw>
              </a:effectLst>
              <a:latin typeface="Verdana"/>
              <a:cs typeface="Verdana"/>
            </a:endParaRPr>
          </a:p>
          <a:p>
            <a:pPr algn="ctr">
              <a:defRPr/>
            </a:pPr>
            <a:r>
              <a:rPr lang="uk-UA" sz="3200" i="1" dirty="0" smtClean="0">
                <a:solidFill>
                  <a:srgbClr val="FFFF00"/>
                </a:solidFill>
                <a:effectLst>
                  <a:outerShdw blurRad="38100" dist="38100" dir="2700000" algn="tl">
                    <a:srgbClr val="000000"/>
                  </a:outerShdw>
                </a:effectLst>
                <a:latin typeface="Verdana"/>
                <a:cs typeface="Verdana"/>
              </a:rPr>
              <a:t>(1947-2003)</a:t>
            </a:r>
            <a:endParaRPr lang="ru-RU" sz="3200" i="1" dirty="0">
              <a:solidFill>
                <a:srgbClr val="FFFF00"/>
              </a:solidFill>
              <a:effectLst>
                <a:outerShdw blurRad="38100" dist="38100" dir="2700000" algn="tl">
                  <a:srgbClr val="000000"/>
                </a:outerShdw>
              </a:effectLst>
              <a:latin typeface="Verdana"/>
              <a:cs typeface="Verdana"/>
            </a:endParaRPr>
          </a:p>
        </p:txBody>
      </p:sp>
      <p:pic>
        <p:nvPicPr>
          <p:cNvPr id="113674" name="Picture 10" descr="1а"/>
          <p:cNvPicPr>
            <a:picLocks noGrp="1" noChangeAspect="1" noChangeArrowheads="1"/>
          </p:cNvPicPr>
          <p:nvPr>
            <p:ph/>
          </p:nvPr>
        </p:nvPicPr>
        <p:blipFill>
          <a:blip r:embed="rId3" cstate="print"/>
          <a:srcRect/>
          <a:stretch>
            <a:fillRect/>
          </a:stretch>
        </p:blipFill>
        <p:spPr>
          <a:xfrm>
            <a:off x="467544" y="267278"/>
            <a:ext cx="2160240" cy="2756467"/>
          </a:xfrm>
          <a:prstGeom prst="rect">
            <a:avLst/>
          </a:prstGeom>
          <a:ln>
            <a:noFill/>
          </a:ln>
          <a:effectLst>
            <a:softEdge rad="112500"/>
          </a:effectLst>
        </p:spPr>
      </p:pic>
      <p:sp>
        <p:nvSpPr>
          <p:cNvPr id="113675" name="Text Box 11"/>
          <p:cNvSpPr txBox="1">
            <a:spLocks noChangeArrowheads="1"/>
          </p:cNvSpPr>
          <p:nvPr/>
        </p:nvSpPr>
        <p:spPr bwMode="auto">
          <a:xfrm>
            <a:off x="282184" y="3068960"/>
            <a:ext cx="8610296" cy="3970318"/>
          </a:xfrm>
          <a:prstGeom prst="rect">
            <a:avLst/>
          </a:prstGeom>
          <a:noFill/>
          <a:ln w="9525">
            <a:noFill/>
            <a:miter lim="800000"/>
            <a:headEnd/>
            <a:tailEnd/>
          </a:ln>
        </p:spPr>
        <p:txBody>
          <a:bodyPr wrap="square">
            <a:spAutoFit/>
          </a:bodyPr>
          <a:lstStyle/>
          <a:p>
            <a:pPr algn="just">
              <a:defRPr/>
            </a:pPr>
            <a:r>
              <a:rPr lang="en-US" sz="2800" dirty="0" smtClean="0"/>
              <a:t> Doctor of Technical Science </a:t>
            </a:r>
            <a:r>
              <a:rPr lang="ru-RU" sz="2800" dirty="0" smtClean="0"/>
              <a:t>(1985) </a:t>
            </a:r>
          </a:p>
          <a:p>
            <a:pPr algn="just">
              <a:defRPr/>
            </a:pPr>
            <a:r>
              <a:rPr lang="en-US" sz="2800" dirty="0" smtClean="0"/>
              <a:t>Professor</a:t>
            </a:r>
            <a:r>
              <a:rPr lang="ru-RU" sz="2800" dirty="0" smtClean="0"/>
              <a:t> (1988)</a:t>
            </a:r>
          </a:p>
          <a:p>
            <a:pPr algn="just">
              <a:defRPr/>
            </a:pPr>
            <a:r>
              <a:rPr lang="en-US" sz="2800" dirty="0" smtClean="0"/>
              <a:t>Academician of the Mining Sciences Academy </a:t>
            </a:r>
            <a:r>
              <a:rPr lang="ru-RU" sz="2800" dirty="0" smtClean="0"/>
              <a:t>(1991) </a:t>
            </a:r>
            <a:r>
              <a:rPr lang="ru-RU" sz="2800" dirty="0"/>
              <a:t> </a:t>
            </a:r>
            <a:endParaRPr lang="ru-RU" sz="2800" dirty="0" smtClean="0"/>
          </a:p>
          <a:p>
            <a:pPr algn="just">
              <a:defRPr/>
            </a:pPr>
            <a:r>
              <a:rPr lang="en-US" sz="2800" dirty="0" smtClean="0"/>
              <a:t>Corresponding Member of the Academy of Pedagogical Sciences of Ukraine </a:t>
            </a:r>
            <a:r>
              <a:rPr lang="ru-RU" sz="2800" dirty="0" smtClean="0"/>
              <a:t>(1999)</a:t>
            </a:r>
          </a:p>
          <a:p>
            <a:pPr algn="just">
              <a:defRPr/>
            </a:pPr>
            <a:r>
              <a:rPr lang="en-US" sz="2800" dirty="0" smtClean="0"/>
              <a:t>Full member of the International Academy of Higher Education </a:t>
            </a:r>
            <a:r>
              <a:rPr lang="ru-RU" sz="2800" dirty="0" smtClean="0"/>
              <a:t>(</a:t>
            </a:r>
            <a:r>
              <a:rPr lang="ru-RU" sz="2800" dirty="0" smtClean="0"/>
              <a:t>1995) </a:t>
            </a:r>
            <a:endParaRPr lang="ru-RU" sz="2800" dirty="0" smtClean="0"/>
          </a:p>
          <a:p>
            <a:pPr algn="just">
              <a:defRPr/>
            </a:pPr>
            <a:r>
              <a:rPr lang="en-US" sz="2800" dirty="0" smtClean="0"/>
              <a:t>Honored Worker of Science and Technology of Ukraine </a:t>
            </a:r>
            <a:r>
              <a:rPr lang="ru-RU" sz="2800" dirty="0" smtClean="0"/>
              <a:t>(1998 ).</a:t>
            </a:r>
            <a:endParaRPr lang="uk-UA" sz="2800" b="1" i="1" spc="140" dirty="0">
              <a:effectLst>
                <a:outerShdw blurRad="38100" dist="38100" dir="2700000" algn="tl">
                  <a:srgbClr val="000000"/>
                </a:outerShdw>
              </a:effectLst>
              <a:latin typeface="Verdana"/>
              <a:cs typeface="Verdana"/>
            </a:endParaRPr>
          </a:p>
        </p:txBody>
      </p:sp>
    </p:spTree>
  </p:cSld>
  <p:clrMapOvr>
    <a:overrideClrMapping bg1="dk2" tx1="lt1" bg2="dk1" tx2="lt2" accent1="accent1" accent2="accent2" accent3="accent3" accent4="accent4" accent5="accent5" accent6="accent6" hlink="hlink" folHlink="folHlink"/>
  </p:clrMapOvr>
  <p:transition spd="slow" advClick="0" advTm="12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13672"/>
                                        </p:tgtEl>
                                        <p:attrNameLst>
                                          <p:attrName>style.visibility</p:attrName>
                                        </p:attrNameLst>
                                      </p:cBhvr>
                                      <p:to>
                                        <p:strVal val="visible"/>
                                      </p:to>
                                    </p:set>
                                    <p:anim calcmode="lin" valueType="num">
                                      <p:cBhvr additive="base">
                                        <p:cTn id="7" dur="500" fill="hold"/>
                                        <p:tgtEl>
                                          <p:spTgt spid="113672"/>
                                        </p:tgtEl>
                                        <p:attrNameLst>
                                          <p:attrName>ppt_x</p:attrName>
                                        </p:attrNameLst>
                                      </p:cBhvr>
                                      <p:tavLst>
                                        <p:tav tm="0">
                                          <p:val>
                                            <p:strVal val="#ppt_x"/>
                                          </p:val>
                                        </p:tav>
                                        <p:tav tm="100000">
                                          <p:val>
                                            <p:strVal val="#ppt_x"/>
                                          </p:val>
                                        </p:tav>
                                      </p:tavLst>
                                    </p:anim>
                                    <p:anim calcmode="lin" valueType="num">
                                      <p:cBhvr additive="base">
                                        <p:cTn id="8" dur="500" fill="hold"/>
                                        <p:tgtEl>
                                          <p:spTgt spid="11367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3" presetClass="entr" presetSubtype="16" fill="hold" nodeType="afterEffect">
                                  <p:stCondLst>
                                    <p:cond delay="0"/>
                                  </p:stCondLst>
                                  <p:childTnLst>
                                    <p:set>
                                      <p:cBhvr>
                                        <p:cTn id="11" dur="1" fill="hold">
                                          <p:stCondLst>
                                            <p:cond delay="0"/>
                                          </p:stCondLst>
                                        </p:cTn>
                                        <p:tgtEl>
                                          <p:spTgt spid="113674"/>
                                        </p:tgtEl>
                                        <p:attrNameLst>
                                          <p:attrName>style.visibility</p:attrName>
                                        </p:attrNameLst>
                                      </p:cBhvr>
                                      <p:to>
                                        <p:strVal val="visible"/>
                                      </p:to>
                                    </p:set>
                                    <p:anim calcmode="lin" valueType="num">
                                      <p:cBhvr>
                                        <p:cTn id="12" dur="2000" fill="hold"/>
                                        <p:tgtEl>
                                          <p:spTgt spid="113674"/>
                                        </p:tgtEl>
                                        <p:attrNameLst>
                                          <p:attrName>ppt_w</p:attrName>
                                        </p:attrNameLst>
                                      </p:cBhvr>
                                      <p:tavLst>
                                        <p:tav tm="0">
                                          <p:val>
                                            <p:fltVal val="0"/>
                                          </p:val>
                                        </p:tav>
                                        <p:tav tm="100000">
                                          <p:val>
                                            <p:strVal val="#ppt_w"/>
                                          </p:val>
                                        </p:tav>
                                      </p:tavLst>
                                    </p:anim>
                                    <p:anim calcmode="lin" valueType="num">
                                      <p:cBhvr>
                                        <p:cTn id="13" dur="2000" fill="hold"/>
                                        <p:tgtEl>
                                          <p:spTgt spid="113674"/>
                                        </p:tgtEl>
                                        <p:attrNameLst>
                                          <p:attrName>ppt_h</p:attrName>
                                        </p:attrNameLst>
                                      </p:cBhvr>
                                      <p:tavLst>
                                        <p:tav tm="0">
                                          <p:val>
                                            <p:fltVal val="0"/>
                                          </p:val>
                                        </p:tav>
                                        <p:tav tm="100000">
                                          <p:val>
                                            <p:strVal val="#ppt_h"/>
                                          </p:val>
                                        </p:tav>
                                      </p:tavLst>
                                    </p:anim>
                                  </p:childTnLst>
                                </p:cTn>
                              </p:par>
                            </p:childTnLst>
                          </p:cTn>
                        </p:par>
                        <p:par>
                          <p:cTn id="14" fill="hold">
                            <p:stCondLst>
                              <p:cond delay="2500"/>
                            </p:stCondLst>
                            <p:childTnLst>
                              <p:par>
                                <p:cTn id="15" presetID="12" presetClass="entr" presetSubtype="4" fill="hold" grpId="0" nodeType="afterEffect">
                                  <p:stCondLst>
                                    <p:cond delay="0"/>
                                  </p:stCondLst>
                                  <p:childTnLst>
                                    <p:set>
                                      <p:cBhvr>
                                        <p:cTn id="16" dur="1" fill="hold">
                                          <p:stCondLst>
                                            <p:cond delay="0"/>
                                          </p:stCondLst>
                                        </p:cTn>
                                        <p:tgtEl>
                                          <p:spTgt spid="113675"/>
                                        </p:tgtEl>
                                        <p:attrNameLst>
                                          <p:attrName>style.visibility</p:attrName>
                                        </p:attrNameLst>
                                      </p:cBhvr>
                                      <p:to>
                                        <p:strVal val="visible"/>
                                      </p:to>
                                    </p:set>
                                    <p:animEffect transition="in" filter="slide(fromBottom)">
                                      <p:cBhvr>
                                        <p:cTn id="17" dur="2000"/>
                                        <p:tgtEl>
                                          <p:spTgt spid="1136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672" grpId="0"/>
      <p:bldP spid="113675" grpId="0"/>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bg>
      <p:bgPr>
        <a:solidFill>
          <a:schemeClr val="bg1"/>
        </a:solidFill>
        <a:effectLst/>
      </p:bgPr>
    </p:bg>
    <p:spTree>
      <p:nvGrpSpPr>
        <p:cNvPr id="1" name=""/>
        <p:cNvGrpSpPr/>
        <p:nvPr/>
      </p:nvGrpSpPr>
      <p:grpSpPr>
        <a:xfrm>
          <a:off x="0" y="0"/>
          <a:ext cx="0" cy="0"/>
          <a:chOff x="0" y="0"/>
          <a:chExt cx="0" cy="0"/>
        </a:xfrm>
      </p:grpSpPr>
      <p:pic>
        <p:nvPicPr>
          <p:cNvPr id="3" name="Изображение 2" descr="IMG_2888.JPG"/>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4572000" y="3429000"/>
            <a:ext cx="4572000" cy="3429000"/>
          </a:xfrm>
          <a:prstGeom prst="rect">
            <a:avLst/>
          </a:prstGeom>
        </p:spPr>
      </p:pic>
      <p:pic>
        <p:nvPicPr>
          <p:cNvPr id="5" name="Изображение 4" descr="IMG_2879.JPG"/>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a:off x="0" y="23372"/>
            <a:ext cx="4540837" cy="3405628"/>
          </a:xfrm>
          <a:prstGeom prst="rect">
            <a:avLst/>
          </a:prstGeom>
        </p:spPr>
      </p:pic>
      <p:pic>
        <p:nvPicPr>
          <p:cNvPr id="6" name="Изображение 5" descr="13310453_885528541552731_762361385476317839_n.jpg"/>
          <p:cNvPicPr>
            <a:picLocks noChangeAspect="1"/>
          </p:cNvPicPr>
          <p:nvPr/>
        </p:nvPicPr>
        <p:blipFill>
          <a:blip r:embed="rId5">
            <a:extLst>
              <a:ext uri="{28A0092B-C50C-407E-A947-70E740481C1C}">
                <a14:useLocalDpi xmlns="" xmlns:a14="http://schemas.microsoft.com/office/drawing/2010/main" val="0"/>
              </a:ext>
            </a:extLst>
          </a:blip>
          <a:stretch>
            <a:fillRect/>
          </a:stretch>
        </p:blipFill>
        <p:spPr>
          <a:xfrm>
            <a:off x="-20454" y="3429000"/>
            <a:ext cx="4592454" cy="3414209"/>
          </a:xfrm>
          <a:prstGeom prst="rect">
            <a:avLst/>
          </a:prstGeom>
        </p:spPr>
      </p:pic>
      <p:pic>
        <p:nvPicPr>
          <p:cNvPr id="7" name="Изображение 6" descr="14232996_939542552817996_5308031536755612412_n.jpg"/>
          <p:cNvPicPr>
            <a:picLocks noChangeAspect="1"/>
          </p:cNvPicPr>
          <p:nvPr/>
        </p:nvPicPr>
        <p:blipFill>
          <a:blip r:embed="rId6">
            <a:extLst>
              <a:ext uri="{28A0092B-C50C-407E-A947-70E740481C1C}">
                <a14:useLocalDpi xmlns="" xmlns:a14="http://schemas.microsoft.com/office/drawing/2010/main" val="0"/>
              </a:ext>
            </a:extLst>
          </a:blip>
          <a:stretch>
            <a:fillRect/>
          </a:stretch>
        </p:blipFill>
        <p:spPr>
          <a:xfrm>
            <a:off x="4572000" y="0"/>
            <a:ext cx="4572000" cy="3429000"/>
          </a:xfrm>
          <a:prstGeom prst="rect">
            <a:avLst/>
          </a:prstGeom>
        </p:spPr>
      </p:pic>
    </p:spTree>
    <p:extLst>
      <p:ext uri="{BB962C8B-B14F-4D97-AF65-F5344CB8AC3E}">
        <p14:creationId xmlns="" xmlns:p14="http://schemas.microsoft.com/office/powerpoint/2010/main" val="3629880073"/>
      </p:ext>
    </p:extLst>
  </p:cSld>
  <p:clrMapOvr>
    <a:overrideClrMapping bg1="dk2" tx1="lt1" bg2="dk1" tx2="lt2" accent1="accent1" accent2="accent2" accent3="accent3" accent4="accent4" accent5="accent5" accent6="accent6" hlink="hlink" folHlink="folHlink"/>
  </p:clrMapOvr>
  <p:transition spd="slow" advClick="0" advTm="12000">
    <p:wheel spokes="8"/>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7" name="Rectangle 3"/>
          <p:cNvSpPr>
            <a:spLocks noGrp="1" noChangeArrowheads="1"/>
          </p:cNvSpPr>
          <p:nvPr>
            <p:ph type="body" idx="1"/>
          </p:nvPr>
        </p:nvSpPr>
        <p:spPr>
          <a:xfrm>
            <a:off x="251520" y="1340768"/>
            <a:ext cx="8643938" cy="4728567"/>
          </a:xfrm>
        </p:spPr>
        <p:txBody>
          <a:bodyPr/>
          <a:lstStyle/>
          <a:p>
            <a:pPr algn="just" eaLnBrk="1" hangingPunct="1">
              <a:buClr>
                <a:srgbClr val="FF0000"/>
              </a:buClr>
            </a:pPr>
            <a:r>
              <a:rPr lang="en-US" sz="2800" dirty="0" smtClean="0"/>
              <a:t>an educational and scientific organization that trains specialists in various fields of study: International Economic Relations, Economics, Management and Administration, Jurisprudence, Public Administration, Foreign Philology, Health Care and Environmental Protection, Physical Culture and Sports.</a:t>
            </a:r>
          </a:p>
          <a:p>
            <a:pPr algn="just" eaLnBrk="1" hangingPunct="1">
              <a:buClr>
                <a:srgbClr val="FF0000"/>
              </a:buClr>
              <a:buNone/>
            </a:pPr>
            <a:r>
              <a:rPr lang="en-US" sz="2800" dirty="0" smtClean="0"/>
              <a:t>   </a:t>
            </a:r>
            <a:r>
              <a:rPr lang="en-US" sz="2800" dirty="0" err="1" smtClean="0"/>
              <a:t>ISTU</a:t>
            </a:r>
            <a:r>
              <a:rPr lang="en-US" sz="2800" dirty="0" smtClean="0"/>
              <a:t> has</a:t>
            </a:r>
            <a:r>
              <a:rPr lang="ru-RU" sz="2800" dirty="0" smtClean="0"/>
              <a:t>:</a:t>
            </a:r>
          </a:p>
          <a:p>
            <a:pPr algn="just" eaLnBrk="1" hangingPunct="1">
              <a:buClr>
                <a:srgbClr val="FF0000"/>
              </a:buClr>
            </a:pPr>
            <a:r>
              <a:rPr lang="ru-RU" sz="2800" dirty="0" smtClean="0"/>
              <a:t> </a:t>
            </a:r>
            <a:r>
              <a:rPr lang="en-US" sz="2800" dirty="0" smtClean="0">
                <a:effectLst/>
                <a:latin typeface="Times New Roman" pitchFamily="18" charset="0"/>
                <a:cs typeface="Times New Roman" pitchFamily="18" charset="0"/>
              </a:rPr>
              <a:t>4 Institutes in Poltava</a:t>
            </a:r>
            <a:r>
              <a:rPr lang="uk-UA" sz="2800" dirty="0" smtClean="0">
                <a:effectLst/>
                <a:latin typeface="Times New Roman" pitchFamily="18" charset="0"/>
                <a:cs typeface="Times New Roman" pitchFamily="18" charset="0"/>
              </a:rPr>
              <a:t>, </a:t>
            </a:r>
            <a:r>
              <a:rPr lang="en-US" sz="2800" dirty="0" err="1" smtClean="0">
                <a:effectLst/>
                <a:latin typeface="Times New Roman" pitchFamily="18" charset="0"/>
                <a:cs typeface="Times New Roman" pitchFamily="18" charset="0"/>
              </a:rPr>
              <a:t>Chernigiv</a:t>
            </a:r>
            <a:r>
              <a:rPr lang="uk-UA" sz="2800" dirty="0" smtClean="0">
                <a:effectLst/>
                <a:latin typeface="Times New Roman" pitchFamily="18" charset="0"/>
                <a:cs typeface="Times New Roman" pitchFamily="18" charset="0"/>
              </a:rPr>
              <a:t>, </a:t>
            </a:r>
            <a:r>
              <a:rPr lang="en-US" sz="2800" dirty="0" smtClean="0">
                <a:effectLst/>
                <a:latin typeface="Times New Roman" pitchFamily="18" charset="0"/>
                <a:cs typeface="Times New Roman" pitchFamily="18" charset="0"/>
              </a:rPr>
              <a:t>Kramatorsk</a:t>
            </a:r>
            <a:r>
              <a:rPr lang="uk-UA" sz="2800" dirty="0" smtClean="0">
                <a:effectLst/>
                <a:latin typeface="Times New Roman" pitchFamily="18" charset="0"/>
                <a:cs typeface="Times New Roman" pitchFamily="18" charset="0"/>
              </a:rPr>
              <a:t>, </a:t>
            </a:r>
            <a:r>
              <a:rPr lang="en-US" sz="2800" dirty="0" smtClean="0">
                <a:effectLst/>
                <a:latin typeface="Times New Roman" pitchFamily="18" charset="0"/>
                <a:cs typeface="Times New Roman" pitchFamily="18" charset="0"/>
              </a:rPr>
              <a:t>Lutsk</a:t>
            </a:r>
            <a:r>
              <a:rPr lang="ru-RU" sz="2800" dirty="0" smtClean="0">
                <a:latin typeface="Times New Roman" pitchFamily="18" charset="0"/>
                <a:cs typeface="Times New Roman" pitchFamily="18" charset="0"/>
              </a:rPr>
              <a:t>;</a:t>
            </a:r>
          </a:p>
          <a:p>
            <a:pPr eaLnBrk="1" hangingPunct="1">
              <a:buClr>
                <a:srgbClr val="FF0000"/>
              </a:buClr>
            </a:pPr>
            <a:r>
              <a:rPr lang="en-US" sz="2800" dirty="0" smtClean="0">
                <a:effectLst/>
                <a:latin typeface="Times New Roman" pitchFamily="18" charset="0"/>
                <a:cs typeface="Times New Roman" pitchFamily="18" charset="0"/>
              </a:rPr>
              <a:t>3 Colleges in Poltava, Lutsk, </a:t>
            </a:r>
            <a:r>
              <a:rPr lang="en-US" sz="2800" dirty="0" smtClean="0">
                <a:effectLst/>
                <a:latin typeface="Times New Roman" pitchFamily="18" charset="0"/>
                <a:cs typeface="Times New Roman" pitchFamily="18" charset="0"/>
              </a:rPr>
              <a:t>Kyiv</a:t>
            </a:r>
            <a:r>
              <a:rPr lang="uk-UA" sz="2500" i="1" dirty="0" smtClean="0">
                <a:effectLst/>
                <a:latin typeface="Verdana"/>
                <a:cs typeface="Verdana"/>
              </a:rPr>
              <a:t>ю</a:t>
            </a:r>
            <a:endParaRPr lang="uk-UA" sz="2800" dirty="0" smtClean="0">
              <a:effectLst/>
              <a:latin typeface="Times New Roman" pitchFamily="18" charset="0"/>
              <a:cs typeface="Times New Roman" pitchFamily="18" charset="0"/>
            </a:endParaRPr>
          </a:p>
        </p:txBody>
      </p:sp>
      <p:pic>
        <p:nvPicPr>
          <p:cNvPr id="4" name="Рисунок 3" descr="C:\Documents and Settings\Bibl\Рабочий стол\Logo1_ISTU.gif"/>
          <p:cNvPicPr/>
          <p:nvPr/>
        </p:nvPicPr>
        <p:blipFill>
          <a:blip r:embed="rId3">
            <a:extLst>
              <a:ext uri="{28A0092B-C50C-407E-A947-70E740481C1C}">
                <a14:useLocalDpi xmlns="" xmlns:a14="http://schemas.microsoft.com/office/drawing/2010/main" val="0"/>
              </a:ext>
            </a:extLst>
          </a:blip>
          <a:srcRect/>
          <a:stretch>
            <a:fillRect/>
          </a:stretch>
        </p:blipFill>
        <p:spPr bwMode="auto">
          <a:xfrm>
            <a:off x="6516216" y="210546"/>
            <a:ext cx="2340260" cy="985596"/>
          </a:xfrm>
          <a:prstGeom prst="ellipse">
            <a:avLst/>
          </a:prstGeom>
          <a:ln>
            <a:noFill/>
          </a:ln>
          <a:effectLst>
            <a:softEdge rad="112500"/>
          </a:effectLst>
        </p:spPr>
      </p:pic>
      <p:sp>
        <p:nvSpPr>
          <p:cNvPr id="5" name="Заголовок 1"/>
          <p:cNvSpPr>
            <a:spLocks noGrp="1"/>
          </p:cNvSpPr>
          <p:nvPr>
            <p:ph type="title"/>
          </p:nvPr>
        </p:nvSpPr>
        <p:spPr>
          <a:xfrm>
            <a:off x="107504" y="260648"/>
            <a:ext cx="6408712" cy="1138138"/>
          </a:xfrm>
        </p:spPr>
        <p:txBody>
          <a:bodyPr/>
          <a:lstStyle/>
          <a:p>
            <a:r>
              <a:rPr lang="en-US" sz="3200" dirty="0" smtClean="0">
                <a:latin typeface="Verdana"/>
                <a:cs typeface="Verdana"/>
              </a:rPr>
              <a:t>TODAY </a:t>
            </a:r>
            <a:r>
              <a:rPr lang="en-US" sz="3200" dirty="0" err="1" smtClean="0">
                <a:latin typeface="Verdana"/>
                <a:cs typeface="Verdana"/>
              </a:rPr>
              <a:t>ISTU</a:t>
            </a:r>
            <a:r>
              <a:rPr lang="en-US" sz="3200" dirty="0" smtClean="0">
                <a:latin typeface="Verdana"/>
                <a:cs typeface="Verdana"/>
              </a:rPr>
              <a:t> IS:</a:t>
            </a:r>
            <a:endParaRPr lang="ru-RU" sz="3200" dirty="0"/>
          </a:p>
        </p:txBody>
      </p:sp>
    </p:spTree>
  </p:cSld>
  <p:clrMapOvr>
    <a:masterClrMapping/>
  </p:clrMapOvr>
  <p:transition spd="slow" advClick="0" advTm="18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18787">
                                            <p:txEl>
                                              <p:pRg st="0" end="0"/>
                                            </p:txEl>
                                          </p:spTgt>
                                        </p:tgtEl>
                                        <p:attrNameLst>
                                          <p:attrName>style.visibility</p:attrName>
                                        </p:attrNameLst>
                                      </p:cBhvr>
                                      <p:to>
                                        <p:strVal val="visible"/>
                                      </p:to>
                                    </p:set>
                                    <p:anim calcmode="lin" valueType="num">
                                      <p:cBhvr additive="base">
                                        <p:cTn id="7" dur="3000" fill="hold"/>
                                        <p:tgtEl>
                                          <p:spTgt spid="118787">
                                            <p:txEl>
                                              <p:pRg st="0" end="0"/>
                                            </p:txEl>
                                          </p:spTgt>
                                        </p:tgtEl>
                                        <p:attrNameLst>
                                          <p:attrName>ppt_x</p:attrName>
                                        </p:attrNameLst>
                                      </p:cBhvr>
                                      <p:tavLst>
                                        <p:tav tm="0">
                                          <p:val>
                                            <p:strVal val="#ppt_x"/>
                                          </p:val>
                                        </p:tav>
                                        <p:tav tm="100000">
                                          <p:val>
                                            <p:strVal val="#ppt_x"/>
                                          </p:val>
                                        </p:tav>
                                      </p:tavLst>
                                    </p:anim>
                                    <p:anim calcmode="lin" valueType="num">
                                      <p:cBhvr additive="base">
                                        <p:cTn id="8" dur="3000" fill="hold"/>
                                        <p:tgtEl>
                                          <p:spTgt spid="118787">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3000"/>
                            </p:stCondLst>
                            <p:childTnLst>
                              <p:par>
                                <p:cTn id="10" presetID="2" presetClass="entr" presetSubtype="4" fill="hold" grpId="0" nodeType="afterEffect">
                                  <p:stCondLst>
                                    <p:cond delay="0"/>
                                  </p:stCondLst>
                                  <p:childTnLst>
                                    <p:set>
                                      <p:cBhvr>
                                        <p:cTn id="11" dur="1" fill="hold">
                                          <p:stCondLst>
                                            <p:cond delay="0"/>
                                          </p:stCondLst>
                                        </p:cTn>
                                        <p:tgtEl>
                                          <p:spTgt spid="118787">
                                            <p:txEl>
                                              <p:pRg st="1" end="1"/>
                                            </p:txEl>
                                          </p:spTgt>
                                        </p:tgtEl>
                                        <p:attrNameLst>
                                          <p:attrName>style.visibility</p:attrName>
                                        </p:attrNameLst>
                                      </p:cBhvr>
                                      <p:to>
                                        <p:strVal val="visible"/>
                                      </p:to>
                                    </p:set>
                                    <p:anim calcmode="lin" valueType="num">
                                      <p:cBhvr additive="base">
                                        <p:cTn id="12" dur="3000" fill="hold"/>
                                        <p:tgtEl>
                                          <p:spTgt spid="118787">
                                            <p:txEl>
                                              <p:pRg st="1" end="1"/>
                                            </p:txEl>
                                          </p:spTgt>
                                        </p:tgtEl>
                                        <p:attrNameLst>
                                          <p:attrName>ppt_x</p:attrName>
                                        </p:attrNameLst>
                                      </p:cBhvr>
                                      <p:tavLst>
                                        <p:tav tm="0">
                                          <p:val>
                                            <p:strVal val="#ppt_x"/>
                                          </p:val>
                                        </p:tav>
                                        <p:tav tm="100000">
                                          <p:val>
                                            <p:strVal val="#ppt_x"/>
                                          </p:val>
                                        </p:tav>
                                      </p:tavLst>
                                    </p:anim>
                                    <p:anim calcmode="lin" valueType="num">
                                      <p:cBhvr additive="base">
                                        <p:cTn id="13" dur="3000" fill="hold"/>
                                        <p:tgtEl>
                                          <p:spTgt spid="118787">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6000"/>
                            </p:stCondLst>
                            <p:childTnLst>
                              <p:par>
                                <p:cTn id="15" presetID="2" presetClass="entr" presetSubtype="4" fill="hold" grpId="0" nodeType="afterEffect">
                                  <p:stCondLst>
                                    <p:cond delay="0"/>
                                  </p:stCondLst>
                                  <p:childTnLst>
                                    <p:set>
                                      <p:cBhvr>
                                        <p:cTn id="16" dur="1" fill="hold">
                                          <p:stCondLst>
                                            <p:cond delay="0"/>
                                          </p:stCondLst>
                                        </p:cTn>
                                        <p:tgtEl>
                                          <p:spTgt spid="118787">
                                            <p:txEl>
                                              <p:pRg st="2" end="2"/>
                                            </p:txEl>
                                          </p:spTgt>
                                        </p:tgtEl>
                                        <p:attrNameLst>
                                          <p:attrName>style.visibility</p:attrName>
                                        </p:attrNameLst>
                                      </p:cBhvr>
                                      <p:to>
                                        <p:strVal val="visible"/>
                                      </p:to>
                                    </p:set>
                                    <p:anim calcmode="lin" valueType="num">
                                      <p:cBhvr additive="base">
                                        <p:cTn id="17" dur="3000" fill="hold"/>
                                        <p:tgtEl>
                                          <p:spTgt spid="118787">
                                            <p:txEl>
                                              <p:pRg st="2" end="2"/>
                                            </p:txEl>
                                          </p:spTgt>
                                        </p:tgtEl>
                                        <p:attrNameLst>
                                          <p:attrName>ppt_x</p:attrName>
                                        </p:attrNameLst>
                                      </p:cBhvr>
                                      <p:tavLst>
                                        <p:tav tm="0">
                                          <p:val>
                                            <p:strVal val="#ppt_x"/>
                                          </p:val>
                                        </p:tav>
                                        <p:tav tm="100000">
                                          <p:val>
                                            <p:strVal val="#ppt_x"/>
                                          </p:val>
                                        </p:tav>
                                      </p:tavLst>
                                    </p:anim>
                                    <p:anim calcmode="lin" valueType="num">
                                      <p:cBhvr additive="base">
                                        <p:cTn id="18" dur="3000" fill="hold"/>
                                        <p:tgtEl>
                                          <p:spTgt spid="118787">
                                            <p:txEl>
                                              <p:pRg st="2" end="2"/>
                                            </p:txEl>
                                          </p:spTgt>
                                        </p:tgtEl>
                                        <p:attrNameLst>
                                          <p:attrName>ppt_y</p:attrName>
                                        </p:attrNameLst>
                                      </p:cBhvr>
                                      <p:tavLst>
                                        <p:tav tm="0">
                                          <p:val>
                                            <p:strVal val="1+#ppt_h/2"/>
                                          </p:val>
                                        </p:tav>
                                        <p:tav tm="100000">
                                          <p:val>
                                            <p:strVal val="#ppt_y"/>
                                          </p:val>
                                        </p:tav>
                                      </p:tavLst>
                                    </p:anim>
                                  </p:childTnLst>
                                </p:cTn>
                              </p:par>
                            </p:childTnLst>
                          </p:cTn>
                        </p:par>
                        <p:par>
                          <p:cTn id="19" fill="hold">
                            <p:stCondLst>
                              <p:cond delay="9000"/>
                            </p:stCondLst>
                            <p:childTnLst>
                              <p:par>
                                <p:cTn id="20" presetID="2" presetClass="entr" presetSubtype="4" fill="hold" grpId="0" nodeType="afterEffect">
                                  <p:stCondLst>
                                    <p:cond delay="0"/>
                                  </p:stCondLst>
                                  <p:childTnLst>
                                    <p:set>
                                      <p:cBhvr>
                                        <p:cTn id="21" dur="1" fill="hold">
                                          <p:stCondLst>
                                            <p:cond delay="0"/>
                                          </p:stCondLst>
                                        </p:cTn>
                                        <p:tgtEl>
                                          <p:spTgt spid="118787">
                                            <p:txEl>
                                              <p:pRg st="3" end="3"/>
                                            </p:txEl>
                                          </p:spTgt>
                                        </p:tgtEl>
                                        <p:attrNameLst>
                                          <p:attrName>style.visibility</p:attrName>
                                        </p:attrNameLst>
                                      </p:cBhvr>
                                      <p:to>
                                        <p:strVal val="visible"/>
                                      </p:to>
                                    </p:set>
                                    <p:anim calcmode="lin" valueType="num">
                                      <p:cBhvr additive="base">
                                        <p:cTn id="22" dur="3000" fill="hold"/>
                                        <p:tgtEl>
                                          <p:spTgt spid="118787">
                                            <p:txEl>
                                              <p:pRg st="3" end="3"/>
                                            </p:txEl>
                                          </p:spTgt>
                                        </p:tgtEl>
                                        <p:attrNameLst>
                                          <p:attrName>ppt_x</p:attrName>
                                        </p:attrNameLst>
                                      </p:cBhvr>
                                      <p:tavLst>
                                        <p:tav tm="0">
                                          <p:val>
                                            <p:strVal val="#ppt_x"/>
                                          </p:val>
                                        </p:tav>
                                        <p:tav tm="100000">
                                          <p:val>
                                            <p:strVal val="#ppt_x"/>
                                          </p:val>
                                        </p:tav>
                                      </p:tavLst>
                                    </p:anim>
                                    <p:anim calcmode="lin" valueType="num">
                                      <p:cBhvr additive="base">
                                        <p:cTn id="23" dur="3000" fill="hold"/>
                                        <p:tgtEl>
                                          <p:spTgt spid="118787">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787"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азвание 2"/>
          <p:cNvSpPr>
            <a:spLocks noGrp="1"/>
          </p:cNvSpPr>
          <p:nvPr>
            <p:ph type="title"/>
          </p:nvPr>
        </p:nvSpPr>
        <p:spPr>
          <a:xfrm>
            <a:off x="395536" y="237893"/>
            <a:ext cx="6192688" cy="922114"/>
          </a:xfrm>
        </p:spPr>
        <p:txBody>
          <a:bodyPr/>
          <a:lstStyle/>
          <a:p>
            <a:r>
              <a:rPr lang="en-US" sz="3400" dirty="0" err="1" smtClean="0"/>
              <a:t>ISTU</a:t>
            </a:r>
            <a:r>
              <a:rPr lang="en-US" sz="3400" dirty="0" smtClean="0"/>
              <a:t> MISSION</a:t>
            </a:r>
            <a:r>
              <a:rPr lang="uk-UA" sz="3400" dirty="0" smtClean="0"/>
              <a:t>:</a:t>
            </a:r>
            <a:endParaRPr lang="ru-RU" sz="3400" dirty="0"/>
          </a:p>
        </p:txBody>
      </p:sp>
      <p:sp>
        <p:nvSpPr>
          <p:cNvPr id="4" name="TextBox 3"/>
          <p:cNvSpPr txBox="1"/>
          <p:nvPr/>
        </p:nvSpPr>
        <p:spPr>
          <a:xfrm>
            <a:off x="539552" y="1189483"/>
            <a:ext cx="8280920" cy="5691686"/>
          </a:xfrm>
          <a:prstGeom prst="rect">
            <a:avLst/>
          </a:prstGeom>
          <a:noFill/>
        </p:spPr>
        <p:txBody>
          <a:bodyPr wrap="square" rtlCol="0">
            <a:spAutoFit/>
          </a:bodyPr>
          <a:lstStyle/>
          <a:p>
            <a:pPr marL="342900" indent="-342900" algn="just">
              <a:lnSpc>
                <a:spcPct val="130000"/>
              </a:lnSpc>
              <a:buFont typeface="Arial"/>
              <a:buChar char="•"/>
            </a:pPr>
            <a:r>
              <a:rPr lang="en-US" sz="2200" dirty="0" smtClean="0"/>
              <a:t>High quality education in the technical, economical, financial and humanitarian spheres at the level provided by national and international educational standards</a:t>
            </a:r>
            <a:r>
              <a:rPr lang="ru-RU" sz="2200" dirty="0" smtClean="0"/>
              <a:t>.</a:t>
            </a:r>
          </a:p>
          <a:p>
            <a:pPr marL="342900" indent="-342900" algn="just">
              <a:lnSpc>
                <a:spcPct val="130000"/>
              </a:lnSpc>
              <a:buFont typeface="Arial"/>
              <a:buChar char="•"/>
            </a:pPr>
            <a:r>
              <a:rPr lang="en-US" sz="2200" dirty="0" smtClean="0"/>
              <a:t>Implementation of effective teaching technologies, development and promotion of the best practices of national and international higher education</a:t>
            </a:r>
            <a:r>
              <a:rPr lang="uk-UA" sz="2200" dirty="0" smtClean="0"/>
              <a:t>.</a:t>
            </a:r>
          </a:p>
          <a:p>
            <a:pPr marL="342900" indent="-342900" algn="just">
              <a:lnSpc>
                <a:spcPct val="130000"/>
              </a:lnSpc>
              <a:buFont typeface="Arial"/>
              <a:buChar char="•"/>
            </a:pPr>
            <a:r>
              <a:rPr lang="en-US" sz="2200" dirty="0" smtClean="0"/>
              <a:t>Ensuring graduates with the potential for integration into the global labor market</a:t>
            </a:r>
            <a:r>
              <a:rPr lang="uk-UA" sz="2200" dirty="0" smtClean="0"/>
              <a:t>.</a:t>
            </a:r>
            <a:endParaRPr lang="ru-RU" sz="2200" dirty="0" smtClean="0"/>
          </a:p>
          <a:p>
            <a:pPr marL="342900" indent="-342900" algn="just">
              <a:lnSpc>
                <a:spcPct val="130000"/>
              </a:lnSpc>
              <a:buFont typeface="Arial"/>
              <a:buChar char="•"/>
            </a:pPr>
            <a:r>
              <a:rPr lang="en-US" sz="2200" dirty="0" smtClean="0"/>
              <a:t>Formation of the active public attitude among young people necessary for the further successful development of Ukraine and enhancement of the well-being of the Ukrainian people.</a:t>
            </a:r>
            <a:r>
              <a:rPr lang="ru-RU" sz="2200" dirty="0" smtClean="0"/>
              <a:t>. </a:t>
            </a:r>
          </a:p>
          <a:p>
            <a:pPr marL="342900" indent="-342900" algn="just">
              <a:lnSpc>
                <a:spcPct val="130000"/>
              </a:lnSpc>
              <a:buFont typeface="Arial"/>
              <a:buChar char="•"/>
            </a:pPr>
            <a:r>
              <a:rPr lang="en-US" sz="2200" dirty="0" smtClean="0"/>
              <a:t>Formation of the outlook on the basis of humanitarian values</a:t>
            </a:r>
            <a:r>
              <a:rPr lang="ru-RU" sz="2200" dirty="0" smtClean="0"/>
              <a:t>.</a:t>
            </a:r>
          </a:p>
          <a:p>
            <a:pPr>
              <a:lnSpc>
                <a:spcPct val="130000"/>
              </a:lnSpc>
            </a:pPr>
            <a:endParaRPr lang="en-US" dirty="0" smtClean="0">
              <a:latin typeface="Verdana"/>
              <a:cs typeface="Verdana"/>
            </a:endParaRPr>
          </a:p>
        </p:txBody>
      </p:sp>
      <p:pic>
        <p:nvPicPr>
          <p:cNvPr id="5" name="Рисунок 4" descr="C:\Documents and Settings\Bibl\Рабочий стол\Logo1_ISTU.gif"/>
          <p:cNvPicPr/>
          <p:nvPr/>
        </p:nvPicPr>
        <p:blipFill>
          <a:blip r:embed="rId2">
            <a:extLst>
              <a:ext uri="{28A0092B-C50C-407E-A947-70E740481C1C}">
                <a14:useLocalDpi xmlns="" xmlns:a14="http://schemas.microsoft.com/office/drawing/2010/main" val="0"/>
              </a:ext>
            </a:extLst>
          </a:blip>
          <a:srcRect/>
          <a:stretch>
            <a:fillRect/>
          </a:stretch>
        </p:blipFill>
        <p:spPr bwMode="auto">
          <a:xfrm>
            <a:off x="6732240" y="241106"/>
            <a:ext cx="2232248" cy="985596"/>
          </a:xfrm>
          <a:prstGeom prst="ellipse">
            <a:avLst/>
          </a:prstGeom>
          <a:ln>
            <a:noFill/>
          </a:ln>
          <a:effectLst>
            <a:softEdge rad="112500"/>
          </a:effectLst>
        </p:spPr>
      </p:pic>
    </p:spTree>
  </p:cSld>
  <p:clrMapOvr>
    <a:masterClrMapping/>
  </p:clrMapOvr>
  <p:transition spd="slow" advClick="0" advTm="18000">
    <p:wheel spokes="8"/>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9512" y="1538831"/>
            <a:ext cx="8568952" cy="3970318"/>
          </a:xfrm>
          <a:prstGeom prst="rect">
            <a:avLst/>
          </a:prstGeom>
          <a:noFill/>
        </p:spPr>
        <p:txBody>
          <a:bodyPr wrap="square" rtlCol="0">
            <a:spAutoFit/>
          </a:bodyPr>
          <a:lstStyle/>
          <a:p>
            <a:pPr algn="just"/>
            <a:r>
              <a:rPr lang="en-US" sz="2100" dirty="0" smtClean="0"/>
              <a:t>Prepares Bachelor’s and Masters degrees in the following fields of knowledge: International Relations; Management and Public Administration; Jurisprudence; Health Care; Humanities and Natural Sciences; Production and Technology, including IT; Electronics and Telecommunications.</a:t>
            </a:r>
            <a:r>
              <a:rPr lang="ru-RU" sz="2100" dirty="0" smtClean="0"/>
              <a:t> </a:t>
            </a:r>
            <a:r>
              <a:rPr lang="en-US" sz="2100" dirty="0" smtClean="0"/>
              <a:t>Trains specialists majoring in Economics in PHD educational-scientific degree. Conducts fundamental and applied research in various scientific and technical fields (including production of oil and gas, etc.). Updates the curricula and modules for students and post graduate students in the direction of effective teaching technologies application</a:t>
            </a:r>
            <a:r>
              <a:rPr lang="ru-RU" sz="2100" dirty="0" smtClean="0"/>
              <a:t>. </a:t>
            </a:r>
            <a:r>
              <a:rPr lang="en-US" sz="2100" dirty="0" smtClean="0"/>
              <a:t>Participates in new methodological materials development; provides consultations in the field of higher education and introduction of modern practices, including integration into the European educational system for the development of national higher education space</a:t>
            </a:r>
            <a:r>
              <a:rPr lang="ru-RU" sz="2100" dirty="0" smtClean="0"/>
              <a:t>.</a:t>
            </a:r>
            <a:endParaRPr lang="en-US" sz="2100" dirty="0" smtClean="0">
              <a:latin typeface="Verdana"/>
              <a:cs typeface="Verdana"/>
            </a:endParaRPr>
          </a:p>
        </p:txBody>
      </p:sp>
      <p:pic>
        <p:nvPicPr>
          <p:cNvPr id="3" name="Рисунок 2" descr="C:\Documents and Settings\Bibl\Рабочий стол\Logo1_ISTU.gif"/>
          <p:cNvPicPr/>
          <p:nvPr/>
        </p:nvPicPr>
        <p:blipFill>
          <a:blip r:embed="rId2">
            <a:extLst>
              <a:ext uri="{28A0092B-C50C-407E-A947-70E740481C1C}">
                <a14:useLocalDpi xmlns="" xmlns:a14="http://schemas.microsoft.com/office/drawing/2010/main" val="0"/>
              </a:ext>
            </a:extLst>
          </a:blip>
          <a:srcRect/>
          <a:stretch>
            <a:fillRect/>
          </a:stretch>
        </p:blipFill>
        <p:spPr bwMode="auto">
          <a:xfrm>
            <a:off x="6660232" y="188640"/>
            <a:ext cx="2232248" cy="985596"/>
          </a:xfrm>
          <a:prstGeom prst="ellipse">
            <a:avLst/>
          </a:prstGeom>
          <a:ln>
            <a:noFill/>
          </a:ln>
          <a:effectLst>
            <a:softEdge rad="112500"/>
          </a:effectLst>
        </p:spPr>
      </p:pic>
      <p:sp>
        <p:nvSpPr>
          <p:cNvPr id="4" name="Text Box 4"/>
          <p:cNvSpPr txBox="1">
            <a:spLocks noChangeArrowheads="1"/>
          </p:cNvSpPr>
          <p:nvPr/>
        </p:nvSpPr>
        <p:spPr bwMode="auto">
          <a:xfrm>
            <a:off x="323528" y="476672"/>
            <a:ext cx="6336704" cy="477054"/>
          </a:xfrm>
          <a:prstGeom prst="rect">
            <a:avLst/>
          </a:prstGeom>
          <a:noFill/>
          <a:ln w="9525">
            <a:noFill/>
            <a:miter lim="800000"/>
            <a:headEnd/>
            <a:tailEnd/>
          </a:ln>
          <a:effectLst/>
        </p:spPr>
        <p:txBody>
          <a:bodyPr wrap="square">
            <a:spAutoFit/>
          </a:bodyPr>
          <a:lstStyle/>
          <a:p>
            <a:pPr algn="ctr"/>
            <a:r>
              <a:rPr lang="en-US" sz="2500" b="1" dirty="0" err="1" smtClean="0"/>
              <a:t>ISTU</a:t>
            </a:r>
            <a:r>
              <a:rPr lang="en-US" sz="2500" b="1" dirty="0" smtClean="0"/>
              <a:t>  DIRECTION OF ACTIVITIES:</a:t>
            </a:r>
            <a:endParaRPr lang="ru-RU" sz="2500" b="1" dirty="0"/>
          </a:p>
        </p:txBody>
      </p:sp>
    </p:spTree>
    <p:extLst>
      <p:ext uri="{BB962C8B-B14F-4D97-AF65-F5344CB8AC3E}">
        <p14:creationId xmlns="" xmlns:p14="http://schemas.microsoft.com/office/powerpoint/2010/main" val="383508905"/>
      </p:ext>
    </p:extLst>
  </p:cSld>
  <p:clrMapOvr>
    <a:masterClrMapping/>
  </p:clrMapOvr>
  <p:transition spd="slow" advClick="0" advTm="18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323528" y="188640"/>
            <a:ext cx="6408712" cy="1440160"/>
          </a:xfrm>
        </p:spPr>
        <p:txBody>
          <a:bodyPr/>
          <a:lstStyle/>
          <a:p>
            <a:r>
              <a:rPr lang="en-US" sz="2600" dirty="0" smtClean="0"/>
              <a:t>MAJOR SUBJECT AREAS FOR BACHELOR </a:t>
            </a:r>
            <a:r>
              <a:rPr lang="en-US" sz="2800" b="0" dirty="0" smtClean="0"/>
              <a:t> </a:t>
            </a:r>
            <a:r>
              <a:rPr lang="en-US" sz="2600" dirty="0" smtClean="0"/>
              <a:t>EDUCATIONAL LEVEL</a:t>
            </a:r>
            <a:endParaRPr lang="ru-RU" sz="2600" dirty="0"/>
          </a:p>
        </p:txBody>
      </p:sp>
      <p:pic>
        <p:nvPicPr>
          <p:cNvPr id="6" name="Рисунок 5" descr="C:\Documents and Settings\Bibl\Рабочий стол\Logo1_ISTU.gif"/>
          <p:cNvPicPr/>
          <p:nvPr/>
        </p:nvPicPr>
        <p:blipFill>
          <a:blip r:embed="rId2">
            <a:extLst>
              <a:ext uri="{28A0092B-C50C-407E-A947-70E740481C1C}">
                <a14:useLocalDpi xmlns="" xmlns:a14="http://schemas.microsoft.com/office/drawing/2010/main" val="0"/>
              </a:ext>
            </a:extLst>
          </a:blip>
          <a:srcRect/>
          <a:stretch>
            <a:fillRect/>
          </a:stretch>
        </p:blipFill>
        <p:spPr bwMode="auto">
          <a:xfrm>
            <a:off x="6444208" y="188640"/>
            <a:ext cx="2448272" cy="985596"/>
          </a:xfrm>
          <a:prstGeom prst="ellipse">
            <a:avLst/>
          </a:prstGeom>
          <a:ln>
            <a:noFill/>
          </a:ln>
          <a:effectLst>
            <a:softEdge rad="112500"/>
          </a:effectLst>
        </p:spPr>
      </p:pic>
      <p:graphicFrame>
        <p:nvGraphicFramePr>
          <p:cNvPr id="7" name="Объект 4"/>
          <p:cNvGraphicFramePr>
            <a:graphicFrameLocks noGrp="1"/>
          </p:cNvGraphicFramePr>
          <p:nvPr>
            <p:ph idx="1"/>
            <p:extLst>
              <p:ext uri="{D42A27DB-BD31-4B8C-83A1-F6EECF244321}">
                <p14:modId xmlns="" xmlns:p14="http://schemas.microsoft.com/office/powerpoint/2010/main" val="3311516621"/>
              </p:ext>
            </p:extLst>
          </p:nvPr>
        </p:nvGraphicFramePr>
        <p:xfrm>
          <a:off x="357158" y="1556792"/>
          <a:ext cx="8123962" cy="4841401"/>
        </p:xfrm>
        <a:graphic>
          <a:graphicData uri="http://schemas.openxmlformats.org/drawingml/2006/table">
            <a:tbl>
              <a:tblPr/>
              <a:tblGrid>
                <a:gridCol w="4009162"/>
                <a:gridCol w="4114800"/>
              </a:tblGrid>
              <a:tr h="489468">
                <a:tc>
                  <a:txBody>
                    <a:bodyPr/>
                    <a:lstStyle/>
                    <a:p>
                      <a:pPr algn="ctr"/>
                      <a:r>
                        <a:rPr lang="en-US" dirty="0" smtClean="0"/>
                        <a:t>Field of knowledge</a:t>
                      </a:r>
                      <a:endParaRPr lang="ru-RU" dirty="0"/>
                    </a:p>
                  </a:txBody>
                  <a:tcPr marL="0" marR="0" marT="0" marB="0" anchor="ctr">
                    <a:lnL>
                      <a:noFill/>
                    </a:lnL>
                    <a:lnR>
                      <a:noFill/>
                    </a:lnR>
                    <a:lnT>
                      <a:noFill/>
                    </a:lnT>
                    <a:lnB>
                      <a:noFill/>
                    </a:lnB>
                  </a:tcPr>
                </a:tc>
                <a:tc>
                  <a:txBody>
                    <a:bodyPr/>
                    <a:lstStyle/>
                    <a:p>
                      <a:pPr algn="ctr"/>
                      <a:r>
                        <a:rPr lang="en-US" dirty="0" smtClean="0"/>
                        <a:t>Major subject area</a:t>
                      </a:r>
                      <a:r>
                        <a:rPr lang="uk-UA" dirty="0" smtClean="0"/>
                        <a:t> </a:t>
                      </a:r>
                      <a:endParaRPr lang="ru-RU" dirty="0"/>
                    </a:p>
                  </a:txBody>
                  <a:tcPr marL="0" marR="0" marT="0" marB="0" anchor="ctr">
                    <a:lnL>
                      <a:noFill/>
                    </a:lnL>
                    <a:lnR>
                      <a:noFill/>
                    </a:lnR>
                    <a:lnT>
                      <a:noFill/>
                    </a:lnT>
                    <a:lnB>
                      <a:noFill/>
                    </a:lnB>
                  </a:tcPr>
                </a:tc>
              </a:tr>
              <a:tr h="511453">
                <a:tc>
                  <a:txBody>
                    <a:bodyPr/>
                    <a:lstStyle/>
                    <a:p>
                      <a:r>
                        <a:rPr lang="en-US" dirty="0" smtClean="0"/>
                        <a:t>Health</a:t>
                      </a:r>
                      <a:r>
                        <a:rPr lang="en-US" baseline="0" dirty="0" smtClean="0"/>
                        <a:t> Protection</a:t>
                      </a:r>
                      <a:endParaRPr lang="ru-RU" dirty="0"/>
                    </a:p>
                  </a:txBody>
                  <a:tcPr marL="0" marR="0" marT="0" marB="0" anchor="ctr">
                    <a:lnL>
                      <a:noFill/>
                    </a:lnL>
                    <a:lnR>
                      <a:noFill/>
                    </a:lnR>
                    <a:lnT>
                      <a:noFill/>
                    </a:lnT>
                    <a:lnB>
                      <a:noFill/>
                    </a:lnB>
                  </a:tcPr>
                </a:tc>
                <a:tc>
                  <a:txBody>
                    <a:bodyPr/>
                    <a:lstStyle/>
                    <a:p>
                      <a:r>
                        <a:rPr lang="en-US" dirty="0" smtClean="0">
                          <a:solidFill>
                            <a:schemeClr val="bg2"/>
                          </a:solidFill>
                        </a:rPr>
                        <a:t>Physical therapy, </a:t>
                      </a:r>
                      <a:r>
                        <a:rPr lang="en-US" dirty="0" err="1" smtClean="0">
                          <a:solidFill>
                            <a:schemeClr val="bg2"/>
                          </a:solidFill>
                        </a:rPr>
                        <a:t>Ergotherapy</a:t>
                      </a:r>
                      <a:r>
                        <a:rPr lang="en-US" dirty="0" smtClean="0">
                          <a:solidFill>
                            <a:schemeClr val="bg2"/>
                          </a:solidFill>
                        </a:rPr>
                        <a:t> (Physical Rehabilitation)</a:t>
                      </a:r>
                      <a:endParaRPr lang="ru-RU" dirty="0">
                        <a:solidFill>
                          <a:schemeClr val="bg2"/>
                        </a:solidFill>
                      </a:endParaRPr>
                    </a:p>
                  </a:txBody>
                  <a:tcPr marL="0" marR="0" marT="0" marB="0" anchor="ctr">
                    <a:lnL>
                      <a:noFill/>
                    </a:lnL>
                    <a:lnR>
                      <a:noFill/>
                    </a:lnR>
                    <a:lnT>
                      <a:noFill/>
                    </a:lnT>
                    <a:lnB>
                      <a:noFill/>
                    </a:lnB>
                  </a:tcPr>
                </a:tc>
              </a:tr>
              <a:tr h="255727">
                <a:tc>
                  <a:txBody>
                    <a:bodyPr/>
                    <a:lstStyle/>
                    <a:p>
                      <a:r>
                        <a:rPr lang="en-US" dirty="0" smtClean="0"/>
                        <a:t>Humanities</a:t>
                      </a:r>
                      <a:endParaRPr lang="ru-RU" dirty="0"/>
                    </a:p>
                  </a:txBody>
                  <a:tcPr marL="0" marR="0" marT="0" marB="0" anchor="ctr">
                    <a:lnL>
                      <a:noFill/>
                    </a:lnL>
                    <a:lnR>
                      <a:noFill/>
                    </a:lnR>
                    <a:lnT>
                      <a:noFill/>
                    </a:lnT>
                    <a:lnB>
                      <a:noFill/>
                    </a:lnB>
                  </a:tcPr>
                </a:tc>
                <a:tc>
                  <a:txBody>
                    <a:bodyPr/>
                    <a:lstStyle/>
                    <a:p>
                      <a:r>
                        <a:rPr lang="en-US" dirty="0" smtClean="0">
                          <a:solidFill>
                            <a:schemeClr val="bg2"/>
                          </a:solidFill>
                        </a:rPr>
                        <a:t>Philology (English)</a:t>
                      </a:r>
                      <a:endParaRPr lang="ru-RU" dirty="0">
                        <a:solidFill>
                          <a:schemeClr val="bg2"/>
                        </a:solidFill>
                      </a:endParaRPr>
                    </a:p>
                  </a:txBody>
                  <a:tcPr marL="0" marR="0" marT="0" marB="0" anchor="ctr">
                    <a:lnL>
                      <a:noFill/>
                    </a:lnL>
                    <a:lnR>
                      <a:noFill/>
                    </a:lnR>
                    <a:lnT>
                      <a:noFill/>
                    </a:lnT>
                    <a:lnB>
                      <a:noFill/>
                    </a:lnB>
                  </a:tcPr>
                </a:tc>
              </a:tr>
              <a:tr h="255727">
                <a:tc>
                  <a:txBody>
                    <a:bodyPr/>
                    <a:lstStyle/>
                    <a:p>
                      <a:r>
                        <a:rPr lang="en-US" dirty="0" smtClean="0"/>
                        <a:t>Jurisprudence</a:t>
                      </a:r>
                      <a:endParaRPr lang="ru-RU" dirty="0"/>
                    </a:p>
                  </a:txBody>
                  <a:tcPr marL="0" marR="0" marT="0" marB="0" anchor="ctr">
                    <a:lnL>
                      <a:noFill/>
                    </a:lnL>
                    <a:lnR>
                      <a:noFill/>
                    </a:lnR>
                    <a:lnT>
                      <a:noFill/>
                    </a:lnT>
                    <a:lnB>
                      <a:noFill/>
                    </a:lnB>
                  </a:tcPr>
                </a:tc>
                <a:tc>
                  <a:txBody>
                    <a:bodyPr/>
                    <a:lstStyle/>
                    <a:p>
                      <a:r>
                        <a:rPr lang="en-US" dirty="0" smtClean="0">
                          <a:solidFill>
                            <a:schemeClr val="bg2"/>
                          </a:solidFill>
                        </a:rPr>
                        <a:t>Legislation</a:t>
                      </a:r>
                      <a:endParaRPr lang="ru-RU" dirty="0">
                        <a:solidFill>
                          <a:schemeClr val="bg2"/>
                        </a:solidFill>
                      </a:endParaRPr>
                    </a:p>
                  </a:txBody>
                  <a:tcPr marL="0" marR="0" marT="0" marB="0" anchor="ctr">
                    <a:lnL>
                      <a:noFill/>
                    </a:lnL>
                    <a:lnR>
                      <a:noFill/>
                    </a:lnR>
                    <a:lnT>
                      <a:noFill/>
                    </a:lnT>
                    <a:lnB>
                      <a:noFill/>
                    </a:lnB>
                  </a:tcPr>
                </a:tc>
              </a:tr>
              <a:tr h="255727">
                <a:tc>
                  <a:txBody>
                    <a:bodyPr/>
                    <a:lstStyle/>
                    <a:p>
                      <a:r>
                        <a:rPr lang="en-US" dirty="0" smtClean="0"/>
                        <a:t>International Relations</a:t>
                      </a:r>
                      <a:endParaRPr lang="ru-RU" dirty="0"/>
                    </a:p>
                  </a:txBody>
                  <a:tcPr marL="0" marR="0" marT="0" marB="0" anchor="ctr">
                    <a:lnL>
                      <a:noFill/>
                    </a:lnL>
                    <a:lnR>
                      <a:noFill/>
                    </a:lnR>
                    <a:lnT>
                      <a:noFill/>
                    </a:lnT>
                    <a:lnB>
                      <a:noFill/>
                    </a:lnB>
                  </a:tcPr>
                </a:tc>
                <a:tc>
                  <a:txBody>
                    <a:bodyPr/>
                    <a:lstStyle/>
                    <a:p>
                      <a:r>
                        <a:rPr lang="en-US" dirty="0" smtClean="0">
                          <a:solidFill>
                            <a:schemeClr val="bg2"/>
                          </a:solidFill>
                        </a:rPr>
                        <a:t>International Economic Relations</a:t>
                      </a:r>
                      <a:endParaRPr lang="en-US" dirty="0">
                        <a:solidFill>
                          <a:schemeClr val="bg2"/>
                        </a:solidFill>
                      </a:endParaRPr>
                    </a:p>
                  </a:txBody>
                  <a:tcPr marL="0" marR="0" marT="0" marB="0" anchor="ctr">
                    <a:lnL>
                      <a:noFill/>
                    </a:lnL>
                    <a:lnR>
                      <a:noFill/>
                    </a:lnR>
                    <a:lnT>
                      <a:noFill/>
                    </a:lnT>
                    <a:lnB>
                      <a:noFill/>
                    </a:lnB>
                  </a:tcPr>
                </a:tc>
              </a:tr>
              <a:tr h="255727">
                <a:tc rowSpan="3">
                  <a:txBody>
                    <a:bodyPr/>
                    <a:lstStyle/>
                    <a:p>
                      <a:r>
                        <a:rPr lang="en-US" dirty="0" smtClean="0"/>
                        <a:t>Management and Administration</a:t>
                      </a:r>
                      <a:endParaRPr lang="ru-RU" dirty="0"/>
                    </a:p>
                  </a:txBody>
                  <a:tcPr marL="0" marR="0" marT="0" marB="0" anchor="ctr">
                    <a:lnL>
                      <a:noFill/>
                    </a:lnL>
                    <a:lnR>
                      <a:noFill/>
                    </a:lnR>
                    <a:lnT>
                      <a:noFill/>
                    </a:lnT>
                    <a:lnB>
                      <a:noFill/>
                    </a:lnB>
                  </a:tcPr>
                </a:tc>
                <a:tc>
                  <a:txBody>
                    <a:bodyPr/>
                    <a:lstStyle/>
                    <a:p>
                      <a:r>
                        <a:rPr lang="en-US" dirty="0" smtClean="0">
                          <a:solidFill>
                            <a:schemeClr val="bg2"/>
                          </a:solidFill>
                        </a:rPr>
                        <a:t>Finance, Banking and Insurance</a:t>
                      </a:r>
                      <a:endParaRPr lang="ru-RU" dirty="0">
                        <a:solidFill>
                          <a:schemeClr val="bg2"/>
                        </a:solidFill>
                      </a:endParaRPr>
                    </a:p>
                  </a:txBody>
                  <a:tcPr marL="0" marR="0" marT="0" marB="0" anchor="ctr">
                    <a:lnL>
                      <a:noFill/>
                    </a:lnL>
                    <a:lnR>
                      <a:noFill/>
                    </a:lnR>
                    <a:lnT>
                      <a:noFill/>
                    </a:lnT>
                    <a:lnB>
                      <a:noFill/>
                    </a:lnB>
                  </a:tcPr>
                </a:tc>
              </a:tr>
              <a:tr h="255727">
                <a:tc vMerge="1">
                  <a:txBody>
                    <a:bodyPr/>
                    <a:lstStyle/>
                    <a:p>
                      <a:endParaRPr lang="ru-RU"/>
                    </a:p>
                  </a:txBody>
                  <a:tcPr/>
                </a:tc>
                <a:tc>
                  <a:txBody>
                    <a:bodyPr/>
                    <a:lstStyle/>
                    <a:p>
                      <a:r>
                        <a:rPr lang="en-US" dirty="0" smtClean="0">
                          <a:solidFill>
                            <a:schemeClr val="bg2"/>
                          </a:solidFill>
                        </a:rPr>
                        <a:t>Accounting and Taxation</a:t>
                      </a:r>
                      <a:endParaRPr lang="ru-RU" dirty="0">
                        <a:solidFill>
                          <a:schemeClr val="bg2"/>
                        </a:solidFill>
                      </a:endParaRPr>
                    </a:p>
                  </a:txBody>
                  <a:tcPr marL="0" marR="0" marT="0" marB="0" anchor="ctr">
                    <a:lnL>
                      <a:noFill/>
                    </a:lnL>
                    <a:lnR>
                      <a:noFill/>
                    </a:lnR>
                    <a:lnT>
                      <a:noFill/>
                    </a:lnT>
                    <a:lnB>
                      <a:noFill/>
                    </a:lnB>
                  </a:tcPr>
                </a:tc>
              </a:tr>
              <a:tr h="255727">
                <a:tc vMerge="1">
                  <a:txBody>
                    <a:bodyPr/>
                    <a:lstStyle/>
                    <a:p>
                      <a:endParaRPr lang="ru-RU"/>
                    </a:p>
                  </a:txBody>
                  <a:tcPr/>
                </a:tc>
                <a:tc>
                  <a:txBody>
                    <a:bodyPr/>
                    <a:lstStyle/>
                    <a:p>
                      <a:r>
                        <a:rPr lang="en-US" dirty="0" smtClean="0">
                          <a:solidFill>
                            <a:schemeClr val="bg2"/>
                          </a:solidFill>
                        </a:rPr>
                        <a:t>Management</a:t>
                      </a:r>
                      <a:endParaRPr lang="ru-RU" dirty="0">
                        <a:solidFill>
                          <a:schemeClr val="bg2"/>
                        </a:solidFill>
                      </a:endParaRPr>
                    </a:p>
                  </a:txBody>
                  <a:tcPr marL="0" marR="0" marT="0" marB="0" anchor="ctr">
                    <a:lnL>
                      <a:noFill/>
                    </a:lnL>
                    <a:lnR>
                      <a:noFill/>
                    </a:lnR>
                    <a:lnT>
                      <a:noFill/>
                    </a:lnT>
                    <a:lnB>
                      <a:noFill/>
                    </a:lnB>
                  </a:tcPr>
                </a:tc>
              </a:tr>
              <a:tr h="255727">
                <a:tc>
                  <a:txBody>
                    <a:bodyPr/>
                    <a:lstStyle/>
                    <a:p>
                      <a:r>
                        <a:rPr lang="en-US" dirty="0" smtClean="0"/>
                        <a:t>Public Management and Administration</a:t>
                      </a:r>
                      <a:endParaRPr lang="ru-RU" dirty="0"/>
                    </a:p>
                  </a:txBody>
                  <a:tcPr marL="0" marR="0" marT="0" marB="0" anchor="ctr">
                    <a:lnL>
                      <a:noFill/>
                    </a:lnL>
                    <a:lnR>
                      <a:noFill/>
                    </a:lnR>
                    <a:lnT>
                      <a:noFill/>
                    </a:lnT>
                    <a:lnB>
                      <a:noFill/>
                    </a:lnB>
                  </a:tcPr>
                </a:tc>
                <a:tc>
                  <a:txBody>
                    <a:bodyPr/>
                    <a:lstStyle/>
                    <a:p>
                      <a:r>
                        <a:rPr lang="en-US" dirty="0" smtClean="0"/>
                        <a:t>Public Management and Administration</a:t>
                      </a:r>
                      <a:endParaRPr lang="ru-RU" dirty="0"/>
                    </a:p>
                  </a:txBody>
                  <a:tcPr marL="0" marR="0" marT="0" marB="0" anchor="ctr">
                    <a:lnL>
                      <a:noFill/>
                    </a:lnL>
                    <a:lnR>
                      <a:noFill/>
                    </a:lnR>
                    <a:lnT>
                      <a:noFill/>
                    </a:lnT>
                    <a:lnB>
                      <a:noFill/>
                    </a:lnB>
                  </a:tcPr>
                </a:tc>
              </a:tr>
              <a:tr h="255727">
                <a:tc>
                  <a:txBody>
                    <a:bodyPr/>
                    <a:lstStyle/>
                    <a:p>
                      <a:r>
                        <a:rPr lang="en-US" dirty="0" smtClean="0"/>
                        <a:t>Natural Science</a:t>
                      </a:r>
                      <a:endParaRPr lang="ru-RU" dirty="0"/>
                    </a:p>
                  </a:txBody>
                  <a:tcPr marL="0" marR="0" marT="0" marB="0" anchor="ctr">
                    <a:lnL>
                      <a:noFill/>
                    </a:lnL>
                    <a:lnR>
                      <a:noFill/>
                    </a:lnR>
                    <a:lnT>
                      <a:noFill/>
                    </a:lnT>
                    <a:lnB>
                      <a:noFill/>
                    </a:lnB>
                  </a:tcPr>
                </a:tc>
                <a:tc>
                  <a:txBody>
                    <a:bodyPr/>
                    <a:lstStyle/>
                    <a:p>
                      <a:r>
                        <a:rPr lang="en-US" dirty="0" smtClean="0">
                          <a:solidFill>
                            <a:schemeClr val="bg2"/>
                          </a:solidFill>
                        </a:rPr>
                        <a:t>Ecology</a:t>
                      </a:r>
                      <a:endParaRPr lang="ru-RU" dirty="0">
                        <a:solidFill>
                          <a:schemeClr val="bg2"/>
                        </a:solidFill>
                      </a:endParaRPr>
                    </a:p>
                  </a:txBody>
                  <a:tcPr marL="0" marR="0" marT="0" marB="0" anchor="ctr">
                    <a:lnL>
                      <a:noFill/>
                    </a:lnL>
                    <a:lnR>
                      <a:noFill/>
                    </a:lnR>
                    <a:lnT>
                      <a:noFill/>
                    </a:lnT>
                    <a:lnB>
                      <a:noFill/>
                    </a:lnB>
                  </a:tcPr>
                </a:tc>
              </a:tr>
              <a:tr h="511453">
                <a:tc>
                  <a:txBody>
                    <a:bodyPr/>
                    <a:lstStyle/>
                    <a:p>
                      <a:r>
                        <a:rPr lang="en-US" dirty="0" smtClean="0"/>
                        <a:t>Production</a:t>
                      </a:r>
                      <a:r>
                        <a:rPr lang="en-US" baseline="0" dirty="0" smtClean="0"/>
                        <a:t> and Technology</a:t>
                      </a:r>
                      <a:endParaRPr lang="ru-RU" dirty="0"/>
                    </a:p>
                  </a:txBody>
                  <a:tcPr marL="0" marR="0" marT="0" marB="0" anchor="ctr">
                    <a:lnL>
                      <a:noFill/>
                    </a:lnL>
                    <a:lnR>
                      <a:noFill/>
                    </a:lnR>
                    <a:lnT>
                      <a:noFill/>
                    </a:lnT>
                    <a:lnB>
                      <a:noFill/>
                    </a:lnB>
                  </a:tcPr>
                </a:tc>
                <a:tc>
                  <a:txBody>
                    <a:bodyPr/>
                    <a:lstStyle/>
                    <a:p>
                      <a:r>
                        <a:rPr lang="en-US" dirty="0" smtClean="0">
                          <a:solidFill>
                            <a:schemeClr val="bg2"/>
                          </a:solidFill>
                        </a:rPr>
                        <a:t>Environmental Protection Technology</a:t>
                      </a:r>
                      <a:endParaRPr lang="ru-RU" dirty="0">
                        <a:solidFill>
                          <a:schemeClr val="bg2"/>
                        </a:solidFill>
                      </a:endParaRPr>
                    </a:p>
                  </a:txBody>
                  <a:tcPr marL="0" marR="0" marT="0" marB="0" anchor="ctr">
                    <a:lnL>
                      <a:noFill/>
                    </a:lnL>
                    <a:lnR>
                      <a:noFill/>
                    </a:lnR>
                    <a:lnT>
                      <a:noFill/>
                    </a:lnT>
                    <a:lnB>
                      <a:noFill/>
                    </a:lnB>
                  </a:tcPr>
                </a:tc>
              </a:tr>
              <a:tr h="255727">
                <a:tc rowSpan="2">
                  <a:txBody>
                    <a:bodyPr/>
                    <a:lstStyle/>
                    <a:p>
                      <a:r>
                        <a:rPr lang="en-US" dirty="0" smtClean="0"/>
                        <a:t>Information Technology</a:t>
                      </a:r>
                      <a:endParaRPr lang="ru-RU" dirty="0"/>
                    </a:p>
                  </a:txBody>
                  <a:tcPr marL="0" marR="0" marT="0" marB="0" anchor="ctr">
                    <a:lnL>
                      <a:noFill/>
                    </a:lnL>
                    <a:lnR>
                      <a:noFill/>
                    </a:lnR>
                    <a:lnT>
                      <a:noFill/>
                    </a:lnT>
                    <a:lnB>
                      <a:noFill/>
                    </a:lnB>
                  </a:tcPr>
                </a:tc>
                <a:tc>
                  <a:txBody>
                    <a:bodyPr/>
                    <a:lstStyle/>
                    <a:p>
                      <a:r>
                        <a:rPr lang="en-US" dirty="0" smtClean="0">
                          <a:solidFill>
                            <a:schemeClr val="bg2"/>
                          </a:solidFill>
                        </a:rPr>
                        <a:t>Computer Science</a:t>
                      </a:r>
                      <a:endParaRPr lang="ru-RU" dirty="0">
                        <a:solidFill>
                          <a:schemeClr val="bg2"/>
                        </a:solidFill>
                      </a:endParaRPr>
                    </a:p>
                  </a:txBody>
                  <a:tcPr marL="0" marR="0" marT="0" marB="0" anchor="ctr">
                    <a:lnL>
                      <a:noFill/>
                    </a:lnL>
                    <a:lnR>
                      <a:noFill/>
                    </a:lnR>
                    <a:lnT>
                      <a:noFill/>
                    </a:lnT>
                    <a:lnB>
                      <a:noFill/>
                    </a:lnB>
                  </a:tcPr>
                </a:tc>
              </a:tr>
              <a:tr h="255727">
                <a:tc vMerge="1">
                  <a:txBody>
                    <a:bodyPr/>
                    <a:lstStyle/>
                    <a:p>
                      <a:endParaRPr lang="ru-RU"/>
                    </a:p>
                  </a:txBody>
                  <a:tcPr/>
                </a:tc>
                <a:tc>
                  <a:txBody>
                    <a:bodyPr/>
                    <a:lstStyle/>
                    <a:p>
                      <a:r>
                        <a:rPr lang="en-US" dirty="0" smtClean="0">
                          <a:solidFill>
                            <a:schemeClr val="bg2"/>
                          </a:solidFill>
                        </a:rPr>
                        <a:t>Software Engineering</a:t>
                      </a:r>
                      <a:endParaRPr lang="ru-RU" dirty="0">
                        <a:solidFill>
                          <a:schemeClr val="bg2"/>
                        </a:solidFill>
                      </a:endParaRPr>
                    </a:p>
                  </a:txBody>
                  <a:tcPr marL="0" marR="0" marT="0" marB="0" anchor="ctr">
                    <a:lnL>
                      <a:noFill/>
                    </a:lnL>
                    <a:lnR>
                      <a:noFill/>
                    </a:lnR>
                    <a:lnT>
                      <a:noFill/>
                    </a:lnT>
                    <a:lnB>
                      <a:noFill/>
                    </a:lnB>
                  </a:tcPr>
                </a:tc>
              </a:tr>
              <a:tr h="255727">
                <a:tc>
                  <a:txBody>
                    <a:bodyPr/>
                    <a:lstStyle/>
                    <a:p>
                      <a:r>
                        <a:rPr lang="en-US" dirty="0" smtClean="0"/>
                        <a:t>Production</a:t>
                      </a:r>
                      <a:r>
                        <a:rPr lang="en-US" baseline="0" dirty="0" smtClean="0"/>
                        <a:t> and Technology</a:t>
                      </a:r>
                      <a:endParaRPr lang="ru-RU" dirty="0"/>
                    </a:p>
                  </a:txBody>
                  <a:tcPr marL="0" marR="0" marT="0" marB="0" anchor="ctr">
                    <a:lnL>
                      <a:noFill/>
                    </a:lnL>
                    <a:lnR>
                      <a:noFill/>
                    </a:lnR>
                    <a:lnT>
                      <a:noFill/>
                    </a:lnT>
                    <a:lnB>
                      <a:noFill/>
                    </a:lnB>
                  </a:tcPr>
                </a:tc>
                <a:tc>
                  <a:txBody>
                    <a:bodyPr/>
                    <a:lstStyle/>
                    <a:p>
                      <a:r>
                        <a:rPr lang="en-US" dirty="0" smtClean="0">
                          <a:solidFill>
                            <a:schemeClr val="bg2"/>
                          </a:solidFill>
                        </a:rPr>
                        <a:t>Oil and Gas Engineering and Technology</a:t>
                      </a:r>
                      <a:endParaRPr lang="ru-RU" dirty="0">
                        <a:solidFill>
                          <a:schemeClr val="bg2"/>
                        </a:solidFill>
                      </a:endParaRPr>
                    </a:p>
                  </a:txBody>
                  <a:tcPr marL="0" marR="0" marT="0" marB="0" anchor="ctr">
                    <a:lnL>
                      <a:noFill/>
                    </a:lnL>
                    <a:lnR>
                      <a:noFill/>
                    </a:lnR>
                    <a:lnT>
                      <a:noFill/>
                    </a:lnT>
                    <a:lnB>
                      <a:noFill/>
                    </a:lnB>
                  </a:tcPr>
                </a:tc>
              </a:tr>
              <a:tr h="255727">
                <a:tc>
                  <a:txBody>
                    <a:bodyPr/>
                    <a:lstStyle/>
                    <a:p>
                      <a:r>
                        <a:rPr lang="en-US" dirty="0" smtClean="0"/>
                        <a:t>Electronics and Telecommunications</a:t>
                      </a:r>
                      <a:endParaRPr lang="ru-RU" dirty="0"/>
                    </a:p>
                  </a:txBody>
                  <a:tcPr marL="0" marR="0" marT="0" marB="0" anchor="ctr">
                    <a:lnL>
                      <a:noFill/>
                    </a:lnL>
                    <a:lnR>
                      <a:noFill/>
                    </a:lnR>
                    <a:lnT>
                      <a:noFill/>
                    </a:lnT>
                    <a:lnB>
                      <a:noFill/>
                    </a:lnB>
                  </a:tcPr>
                </a:tc>
                <a:tc>
                  <a:txBody>
                    <a:bodyPr/>
                    <a:lstStyle/>
                    <a:p>
                      <a:r>
                        <a:rPr lang="en-US" dirty="0" smtClean="0">
                          <a:solidFill>
                            <a:schemeClr val="bg2"/>
                          </a:solidFill>
                        </a:rPr>
                        <a:t>Telecommunications and Radio Engineering</a:t>
                      </a:r>
                      <a:endParaRPr lang="ru-RU" dirty="0">
                        <a:solidFill>
                          <a:schemeClr val="bg2"/>
                        </a:solidFill>
                      </a:endParaRPr>
                    </a:p>
                  </a:txBody>
                  <a:tcPr marL="0" marR="0" marT="0" marB="0" anchor="ctr">
                    <a:lnL>
                      <a:noFill/>
                    </a:lnL>
                    <a:lnR>
                      <a:noFill/>
                    </a:lnR>
                    <a:lnT>
                      <a:noFill/>
                    </a:lnT>
                    <a:lnB>
                      <a:noFill/>
                    </a:lnB>
                  </a:tcPr>
                </a:tc>
              </a:tr>
            </a:tbl>
          </a:graphicData>
        </a:graphic>
      </p:graphicFrame>
    </p:spTree>
    <p:extLst>
      <p:ext uri="{BB962C8B-B14F-4D97-AF65-F5344CB8AC3E}">
        <p14:creationId xmlns="" xmlns:p14="http://schemas.microsoft.com/office/powerpoint/2010/main" val="63933439"/>
      </p:ext>
    </p:extLst>
  </p:cSld>
  <p:clrMapOvr>
    <a:masterClrMapping/>
  </p:clrMapOvr>
  <p:transition spd="slow" advClick="0" advTm="18000">
    <p:wheel spokes="8"/>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5482952" cy="1143000"/>
          </a:xfrm>
        </p:spPr>
        <p:txBody>
          <a:bodyPr/>
          <a:lstStyle/>
          <a:p>
            <a:r>
              <a:rPr lang="en-US" sz="2600" dirty="0" smtClean="0"/>
              <a:t>MAJOR SUBJECT AREAS FOR MASTER </a:t>
            </a:r>
            <a:r>
              <a:rPr lang="en-US" sz="2800" b="0" dirty="0" smtClean="0"/>
              <a:t> </a:t>
            </a:r>
            <a:r>
              <a:rPr lang="en-US" sz="2600" dirty="0" smtClean="0"/>
              <a:t>EDUCATIONAL LEVEL</a:t>
            </a:r>
            <a:endParaRPr lang="ru-RU" sz="2600" dirty="0"/>
          </a:p>
        </p:txBody>
      </p:sp>
      <p:graphicFrame>
        <p:nvGraphicFramePr>
          <p:cNvPr id="5" name="Объект 4"/>
          <p:cNvGraphicFramePr>
            <a:graphicFrameLocks noGrp="1"/>
          </p:cNvGraphicFramePr>
          <p:nvPr>
            <p:ph idx="1"/>
            <p:extLst>
              <p:ext uri="{D42A27DB-BD31-4B8C-83A1-F6EECF244321}">
                <p14:modId xmlns="" xmlns:p14="http://schemas.microsoft.com/office/powerpoint/2010/main" val="3439259782"/>
              </p:ext>
            </p:extLst>
          </p:nvPr>
        </p:nvGraphicFramePr>
        <p:xfrm>
          <a:off x="457200" y="1628796"/>
          <a:ext cx="8229600" cy="4617672"/>
        </p:xfrm>
        <a:graphic>
          <a:graphicData uri="http://schemas.openxmlformats.org/drawingml/2006/table">
            <a:tbl>
              <a:tblPr/>
              <a:tblGrid>
                <a:gridCol w="4114800"/>
                <a:gridCol w="4114800"/>
              </a:tblGrid>
              <a:tr h="440049">
                <a:tc>
                  <a:txBody>
                    <a:bodyPr/>
                    <a:lstStyle/>
                    <a:p>
                      <a:pPr algn="ctr"/>
                      <a:r>
                        <a:rPr lang="en-US" dirty="0" smtClean="0"/>
                        <a:t>Field of knowledge</a:t>
                      </a:r>
                      <a:endParaRPr lang="ru-RU" dirty="0"/>
                    </a:p>
                  </a:txBody>
                  <a:tcPr marL="0" marR="0" marT="0" marB="0" anchor="ctr">
                    <a:lnL>
                      <a:noFill/>
                    </a:lnL>
                    <a:lnR>
                      <a:noFill/>
                    </a:lnR>
                    <a:lnT>
                      <a:noFill/>
                    </a:lnT>
                    <a:lnB>
                      <a:noFill/>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Major subject area</a:t>
                      </a:r>
                      <a:r>
                        <a:rPr lang="uk-UA" dirty="0" smtClean="0"/>
                        <a:t> </a:t>
                      </a:r>
                      <a:endParaRPr lang="ru-RU" dirty="0" smtClean="0"/>
                    </a:p>
                    <a:p>
                      <a:pPr algn="ctr"/>
                      <a:r>
                        <a:rPr lang="uk-UA" dirty="0" smtClean="0"/>
                        <a:t> </a:t>
                      </a:r>
                      <a:endParaRPr lang="ru-RU" dirty="0"/>
                    </a:p>
                  </a:txBody>
                  <a:tcPr marL="0" marR="0" marT="0" marB="0" anchor="ctr">
                    <a:lnL>
                      <a:noFill/>
                    </a:lnL>
                    <a:lnR>
                      <a:noFill/>
                    </a:lnR>
                    <a:lnT>
                      <a:noFill/>
                    </a:lnT>
                    <a:lnB>
                      <a:noFill/>
                    </a:lnB>
                  </a:tcPr>
                </a:tc>
              </a:tr>
              <a:tr h="440049">
                <a:tc>
                  <a:txBody>
                    <a:bodyPr/>
                    <a:lstStyle/>
                    <a:p>
                      <a:r>
                        <a:rPr lang="en-US" dirty="0" smtClean="0"/>
                        <a:t>Humanities</a:t>
                      </a:r>
                      <a:endParaRPr lang="ru-RU" dirty="0"/>
                    </a:p>
                  </a:txBody>
                  <a:tcPr marL="0" marR="0" marT="0" marB="0" anchor="ctr">
                    <a:lnL>
                      <a:noFill/>
                    </a:lnL>
                    <a:lnR>
                      <a:noFill/>
                    </a:lnR>
                    <a:lnT>
                      <a:noFill/>
                    </a:lnT>
                    <a:lnB>
                      <a:noFill/>
                    </a:lnB>
                  </a:tcPr>
                </a:tc>
                <a:tc>
                  <a:txBody>
                    <a:bodyPr/>
                    <a:lstStyle/>
                    <a:p>
                      <a:r>
                        <a:rPr lang="en-US" dirty="0" smtClean="0"/>
                        <a:t>Philology (English)</a:t>
                      </a:r>
                      <a:endParaRPr lang="ru-RU" dirty="0"/>
                    </a:p>
                  </a:txBody>
                  <a:tcPr marL="0" marR="0" marT="0" marB="0" anchor="ctr">
                    <a:lnL>
                      <a:noFill/>
                    </a:lnL>
                    <a:lnR>
                      <a:noFill/>
                    </a:lnR>
                    <a:lnT>
                      <a:noFill/>
                    </a:lnT>
                    <a:lnB>
                      <a:noFill/>
                    </a:lnB>
                  </a:tcPr>
                </a:tc>
              </a:tr>
              <a:tr h="440049">
                <a:tc>
                  <a:txBody>
                    <a:bodyPr/>
                    <a:lstStyle/>
                    <a:p>
                      <a:r>
                        <a:rPr lang="en-US" dirty="0" smtClean="0"/>
                        <a:t>Jurisprudence</a:t>
                      </a:r>
                      <a:endParaRPr lang="ru-RU" dirty="0"/>
                    </a:p>
                  </a:txBody>
                  <a:tcPr marL="0" marR="0" marT="0" marB="0" anchor="ctr">
                    <a:lnL>
                      <a:noFill/>
                    </a:lnL>
                    <a:lnR>
                      <a:noFill/>
                    </a:lnR>
                    <a:lnT>
                      <a:noFill/>
                    </a:lnT>
                    <a:lnB>
                      <a:noFill/>
                    </a:lnB>
                  </a:tcPr>
                </a:tc>
                <a:tc>
                  <a:txBody>
                    <a:bodyPr/>
                    <a:lstStyle/>
                    <a:p>
                      <a:r>
                        <a:rPr lang="en-US" dirty="0" smtClean="0"/>
                        <a:t>Jurisprudence</a:t>
                      </a:r>
                      <a:endParaRPr lang="ru-RU" dirty="0"/>
                    </a:p>
                  </a:txBody>
                  <a:tcPr marL="0" marR="0" marT="0" marB="0" anchor="ctr">
                    <a:lnL>
                      <a:noFill/>
                    </a:lnL>
                    <a:lnR>
                      <a:noFill/>
                    </a:lnR>
                    <a:lnT>
                      <a:noFill/>
                    </a:lnT>
                    <a:lnB>
                      <a:noFill/>
                    </a:lnB>
                  </a:tcPr>
                </a:tc>
              </a:tr>
              <a:tr h="440049">
                <a:tc>
                  <a:txBody>
                    <a:bodyPr/>
                    <a:lstStyle/>
                    <a:p>
                      <a:r>
                        <a:rPr lang="en-US" dirty="0" smtClean="0"/>
                        <a:t>International Relations</a:t>
                      </a:r>
                      <a:endParaRPr lang="ru-RU" dirty="0"/>
                    </a:p>
                  </a:txBody>
                  <a:tcPr marL="0" marR="0" marT="0" marB="0" anchor="ctr">
                    <a:lnL>
                      <a:noFill/>
                    </a:lnL>
                    <a:lnR>
                      <a:noFill/>
                    </a:lnR>
                    <a:lnT>
                      <a:noFill/>
                    </a:lnT>
                    <a:lnB>
                      <a:noFill/>
                    </a:lnB>
                  </a:tcPr>
                </a:tc>
                <a:tc>
                  <a:txBody>
                    <a:bodyPr/>
                    <a:lstStyle/>
                    <a:p>
                      <a:r>
                        <a:rPr lang="en-US" dirty="0" smtClean="0"/>
                        <a:t>International Economic Relations</a:t>
                      </a:r>
                      <a:endParaRPr lang="ru-RU" dirty="0"/>
                    </a:p>
                  </a:txBody>
                  <a:tcPr marL="0" marR="0" marT="0" marB="0" anchor="ctr">
                    <a:lnL>
                      <a:noFill/>
                    </a:lnL>
                    <a:lnR>
                      <a:noFill/>
                    </a:lnR>
                    <a:lnT>
                      <a:noFill/>
                    </a:lnT>
                    <a:lnB>
                      <a:noFill/>
                    </a:lnB>
                  </a:tcPr>
                </a:tc>
              </a:tr>
              <a:tr h="440049">
                <a:tc rowSpan="3">
                  <a:txBody>
                    <a:bodyPr/>
                    <a:lstStyle/>
                    <a:p>
                      <a:r>
                        <a:rPr lang="en-US" dirty="0" smtClean="0"/>
                        <a:t>Management and Administration</a:t>
                      </a:r>
                      <a:endParaRPr lang="ru-RU" dirty="0"/>
                    </a:p>
                  </a:txBody>
                  <a:tcPr marL="0" marR="0" marT="0" marB="0" anchor="ctr">
                    <a:lnL>
                      <a:noFill/>
                    </a:lnL>
                    <a:lnR>
                      <a:noFill/>
                    </a:lnR>
                    <a:lnT>
                      <a:noFill/>
                    </a:lnT>
                    <a:lnB>
                      <a:noFill/>
                    </a:lnB>
                  </a:tcPr>
                </a:tc>
                <a:tc>
                  <a:txBody>
                    <a:bodyPr/>
                    <a:lstStyle/>
                    <a:p>
                      <a:r>
                        <a:rPr lang="en-US" dirty="0" smtClean="0">
                          <a:solidFill>
                            <a:schemeClr val="bg2"/>
                          </a:solidFill>
                        </a:rPr>
                        <a:t>Finance, Banking and Insurance</a:t>
                      </a:r>
                      <a:endParaRPr lang="ru-RU" dirty="0">
                        <a:solidFill>
                          <a:schemeClr val="bg2"/>
                        </a:solidFill>
                      </a:endParaRPr>
                    </a:p>
                  </a:txBody>
                  <a:tcPr marL="0" marR="0" marT="0" marB="0" anchor="ctr">
                    <a:lnL>
                      <a:noFill/>
                    </a:lnL>
                    <a:lnR>
                      <a:noFill/>
                    </a:lnR>
                    <a:lnT>
                      <a:noFill/>
                    </a:lnT>
                    <a:lnB>
                      <a:noFill/>
                    </a:lnB>
                  </a:tcPr>
                </a:tc>
              </a:tr>
              <a:tr h="440049">
                <a:tc vMerge="1">
                  <a:txBody>
                    <a:bodyPr/>
                    <a:lstStyle/>
                    <a:p>
                      <a:endParaRPr lang="ru-RU"/>
                    </a:p>
                  </a:txBody>
                  <a:tcPr/>
                </a:tc>
                <a:tc>
                  <a:txBody>
                    <a:bodyPr/>
                    <a:lstStyle/>
                    <a:p>
                      <a:r>
                        <a:rPr lang="en-US" dirty="0" smtClean="0">
                          <a:solidFill>
                            <a:schemeClr val="bg2"/>
                          </a:solidFill>
                        </a:rPr>
                        <a:t>Accounting and Taxation</a:t>
                      </a:r>
                      <a:endParaRPr lang="ru-RU" dirty="0">
                        <a:solidFill>
                          <a:schemeClr val="bg2"/>
                        </a:solidFill>
                      </a:endParaRPr>
                    </a:p>
                  </a:txBody>
                  <a:tcPr marL="0" marR="0" marT="0" marB="0" anchor="ctr">
                    <a:lnL>
                      <a:noFill/>
                    </a:lnL>
                    <a:lnR>
                      <a:noFill/>
                    </a:lnR>
                    <a:lnT>
                      <a:noFill/>
                    </a:lnT>
                    <a:lnB>
                      <a:noFill/>
                    </a:lnB>
                  </a:tcPr>
                </a:tc>
              </a:tr>
              <a:tr h="440049">
                <a:tc vMerge="1">
                  <a:txBody>
                    <a:bodyPr/>
                    <a:lstStyle/>
                    <a:p>
                      <a:endParaRPr lang="ru-RU"/>
                    </a:p>
                  </a:txBody>
                  <a:tcPr/>
                </a:tc>
                <a:tc>
                  <a:txBody>
                    <a:bodyPr/>
                    <a:lstStyle/>
                    <a:p>
                      <a:r>
                        <a:rPr lang="en-US" dirty="0" smtClean="0"/>
                        <a:t>Management</a:t>
                      </a:r>
                      <a:endParaRPr lang="ru-RU" dirty="0"/>
                    </a:p>
                  </a:txBody>
                  <a:tcPr marL="0" marR="0" marT="0" marB="0" anchor="ctr">
                    <a:lnL>
                      <a:noFill/>
                    </a:lnL>
                    <a:lnR>
                      <a:noFill/>
                    </a:lnR>
                    <a:lnT>
                      <a:noFill/>
                    </a:lnT>
                    <a:lnB>
                      <a:noFill/>
                    </a:lnB>
                  </a:tcPr>
                </a:tc>
              </a:tr>
              <a:tr h="44004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Public Management and Administration</a:t>
                      </a:r>
                      <a:endParaRPr lang="ru-RU" dirty="0" smtClean="0"/>
                    </a:p>
                    <a:p>
                      <a:endParaRPr lang="ru-RU" dirty="0"/>
                    </a:p>
                  </a:txBody>
                  <a:tcPr marL="0" marR="0" marT="0" marB="0" anchor="ctr">
                    <a:lnL>
                      <a:noFill/>
                    </a:lnL>
                    <a:lnR>
                      <a:noFill/>
                    </a:lnR>
                    <a:lnT>
                      <a:noFill/>
                    </a:lnT>
                    <a:lnB>
                      <a:noFill/>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Public Management and Administration</a:t>
                      </a:r>
                      <a:endParaRPr lang="ru-RU" dirty="0" smtClean="0"/>
                    </a:p>
                  </a:txBody>
                  <a:tcPr marL="0" marR="0" marT="0" marB="0" anchor="ctr">
                    <a:lnL>
                      <a:noFill/>
                    </a:lnL>
                    <a:lnR>
                      <a:noFill/>
                    </a:lnR>
                    <a:lnT>
                      <a:noFill/>
                    </a:lnT>
                    <a:lnB>
                      <a:noFill/>
                    </a:lnB>
                  </a:tcPr>
                </a:tc>
              </a:tr>
              <a:tr h="440049">
                <a:tc>
                  <a:txBody>
                    <a:bodyPr/>
                    <a:lstStyle/>
                    <a:p>
                      <a:r>
                        <a:rPr lang="en-US" dirty="0" smtClean="0"/>
                        <a:t>Information Technology</a:t>
                      </a:r>
                      <a:endParaRPr lang="ru-RU" dirty="0"/>
                    </a:p>
                  </a:txBody>
                  <a:tcPr marL="0" marR="0" marT="0" marB="0" anchor="ctr">
                    <a:lnL>
                      <a:noFill/>
                    </a:lnL>
                    <a:lnR>
                      <a:noFill/>
                    </a:lnR>
                    <a:lnT>
                      <a:noFill/>
                    </a:lnT>
                    <a:lnB>
                      <a:noFill/>
                    </a:lnB>
                  </a:tcPr>
                </a:tc>
                <a:tc>
                  <a:txBody>
                    <a:bodyPr/>
                    <a:lstStyle/>
                    <a:p>
                      <a:r>
                        <a:rPr lang="en-US" dirty="0" smtClean="0">
                          <a:solidFill>
                            <a:schemeClr val="bg2"/>
                          </a:solidFill>
                        </a:rPr>
                        <a:t>Computer Science</a:t>
                      </a:r>
                      <a:endParaRPr lang="ru-RU" dirty="0">
                        <a:solidFill>
                          <a:schemeClr val="bg2"/>
                        </a:solidFill>
                      </a:endParaRPr>
                    </a:p>
                  </a:txBody>
                  <a:tcPr marL="0" marR="0" marT="0" marB="0" anchor="ctr">
                    <a:lnL>
                      <a:noFill/>
                    </a:lnL>
                    <a:lnR>
                      <a:noFill/>
                    </a:lnR>
                    <a:lnT>
                      <a:noFill/>
                    </a:lnT>
                    <a:lnB>
                      <a:noFill/>
                    </a:lnB>
                  </a:tcPr>
                </a:tc>
              </a:tr>
              <a:tr h="440049">
                <a:tc>
                  <a:txBody>
                    <a:bodyPr/>
                    <a:lstStyle/>
                    <a:p>
                      <a:r>
                        <a:rPr lang="en-US" dirty="0" smtClean="0"/>
                        <a:t>Production and Technology</a:t>
                      </a:r>
                      <a:endParaRPr lang="ru-RU" dirty="0"/>
                    </a:p>
                  </a:txBody>
                  <a:tcPr marL="0" marR="0" marT="0" marB="0" anchor="ctr">
                    <a:lnL>
                      <a:noFill/>
                    </a:lnL>
                    <a:lnR>
                      <a:noFill/>
                    </a:lnR>
                    <a:lnT>
                      <a:noFill/>
                    </a:lnT>
                    <a:lnB>
                      <a:noFill/>
                    </a:lnB>
                  </a:tcPr>
                </a:tc>
                <a:tc>
                  <a:txBody>
                    <a:bodyPr/>
                    <a:lstStyle/>
                    <a:p>
                      <a:r>
                        <a:rPr lang="en-US" dirty="0" smtClean="0">
                          <a:solidFill>
                            <a:schemeClr val="bg2"/>
                          </a:solidFill>
                        </a:rPr>
                        <a:t>Oil and Gas Engineering and Technology</a:t>
                      </a:r>
                      <a:endParaRPr lang="ru-RU" dirty="0">
                        <a:solidFill>
                          <a:schemeClr val="bg2"/>
                        </a:solidFill>
                      </a:endParaRPr>
                    </a:p>
                  </a:txBody>
                  <a:tcPr marL="0" marR="0" marT="0" marB="0" anchor="ctr">
                    <a:lnL>
                      <a:noFill/>
                    </a:lnL>
                    <a:lnR>
                      <a:noFill/>
                    </a:lnR>
                    <a:lnT>
                      <a:noFill/>
                    </a:lnT>
                    <a:lnB>
                      <a:noFill/>
                    </a:lnB>
                  </a:tcPr>
                </a:tc>
              </a:tr>
            </a:tbl>
          </a:graphicData>
        </a:graphic>
      </p:graphicFrame>
      <p:pic>
        <p:nvPicPr>
          <p:cNvPr id="4" name="Рисунок 3" descr="C:\Documents and Settings\Bibl\Рабочий стол\Logo1_ISTU.gif"/>
          <p:cNvPicPr/>
          <p:nvPr/>
        </p:nvPicPr>
        <p:blipFill>
          <a:blip r:embed="rId2">
            <a:extLst>
              <a:ext uri="{28A0092B-C50C-407E-A947-70E740481C1C}">
                <a14:useLocalDpi xmlns="" xmlns:a14="http://schemas.microsoft.com/office/drawing/2010/main" val="0"/>
              </a:ext>
            </a:extLst>
          </a:blip>
          <a:srcRect/>
          <a:stretch>
            <a:fillRect/>
          </a:stretch>
        </p:blipFill>
        <p:spPr bwMode="auto">
          <a:xfrm>
            <a:off x="6228184" y="212777"/>
            <a:ext cx="2232248" cy="985596"/>
          </a:xfrm>
          <a:prstGeom prst="ellipse">
            <a:avLst/>
          </a:prstGeom>
          <a:ln>
            <a:noFill/>
          </a:ln>
          <a:effectLst>
            <a:softEdge rad="112500"/>
          </a:effectLst>
        </p:spPr>
      </p:pic>
    </p:spTree>
    <p:extLst>
      <p:ext uri="{BB962C8B-B14F-4D97-AF65-F5344CB8AC3E}">
        <p14:creationId xmlns="" xmlns:p14="http://schemas.microsoft.com/office/powerpoint/2010/main" val="2247888488"/>
      </p:ext>
    </p:extLst>
  </p:cSld>
  <p:clrMapOvr>
    <a:masterClrMapping/>
  </p:clrMapOvr>
  <p:transition spd="slow" advClick="0" advTm="10000">
    <p:wheel spokes="8"/>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7" name="Rectangle 3"/>
          <p:cNvSpPr>
            <a:spLocks noGrp="1" noChangeArrowheads="1"/>
          </p:cNvSpPr>
          <p:nvPr>
            <p:ph type="body" idx="1"/>
          </p:nvPr>
        </p:nvSpPr>
        <p:spPr>
          <a:xfrm>
            <a:off x="683568" y="1844824"/>
            <a:ext cx="7704856" cy="4392488"/>
          </a:xfrm>
        </p:spPr>
        <p:txBody>
          <a:bodyPr/>
          <a:lstStyle/>
          <a:p>
            <a:pPr eaLnBrk="1" hangingPunct="1">
              <a:lnSpc>
                <a:spcPct val="90000"/>
              </a:lnSpc>
              <a:defRPr/>
            </a:pPr>
            <a:r>
              <a:rPr lang="ru-RU" dirty="0" smtClean="0"/>
              <a:t>4000</a:t>
            </a:r>
            <a:r>
              <a:rPr lang="en-US" dirty="0" smtClean="0"/>
              <a:t> students</a:t>
            </a:r>
            <a:r>
              <a:rPr lang="ru-RU" dirty="0" smtClean="0"/>
              <a:t>; </a:t>
            </a:r>
          </a:p>
          <a:p>
            <a:pPr algn="just" eaLnBrk="1" hangingPunct="1">
              <a:lnSpc>
                <a:spcPct val="90000"/>
              </a:lnSpc>
              <a:defRPr/>
            </a:pPr>
            <a:r>
              <a:rPr lang="ru-RU" dirty="0" smtClean="0"/>
              <a:t>320</a:t>
            </a:r>
            <a:r>
              <a:rPr lang="en-US" dirty="0" smtClean="0"/>
              <a:t> employees</a:t>
            </a:r>
            <a:r>
              <a:rPr lang="ru-RU" dirty="0" smtClean="0"/>
              <a:t>;</a:t>
            </a:r>
          </a:p>
          <a:p>
            <a:pPr algn="just" eaLnBrk="1" hangingPunct="1">
              <a:lnSpc>
                <a:spcPct val="90000"/>
              </a:lnSpc>
              <a:defRPr/>
            </a:pPr>
            <a:r>
              <a:rPr lang="ru-RU" dirty="0" smtClean="0"/>
              <a:t>250</a:t>
            </a:r>
            <a:r>
              <a:rPr lang="en-US" dirty="0" smtClean="0"/>
              <a:t> professor-pedagogical staff,</a:t>
            </a:r>
          </a:p>
          <a:p>
            <a:pPr algn="just" eaLnBrk="1" hangingPunct="1">
              <a:lnSpc>
                <a:spcPct val="90000"/>
              </a:lnSpc>
              <a:buNone/>
              <a:defRPr/>
            </a:pPr>
            <a:r>
              <a:rPr lang="ru-RU" dirty="0" smtClean="0"/>
              <a:t> </a:t>
            </a:r>
            <a:r>
              <a:rPr lang="en-US" dirty="0" smtClean="0"/>
              <a:t>including</a:t>
            </a:r>
            <a:r>
              <a:rPr lang="ru-RU" dirty="0" smtClean="0"/>
              <a:t>: </a:t>
            </a:r>
          </a:p>
          <a:p>
            <a:pPr algn="just" eaLnBrk="1" hangingPunct="1">
              <a:lnSpc>
                <a:spcPct val="90000"/>
              </a:lnSpc>
              <a:defRPr/>
            </a:pPr>
            <a:r>
              <a:rPr lang="uk-UA" dirty="0" smtClean="0"/>
              <a:t>33</a:t>
            </a:r>
            <a:r>
              <a:rPr lang="en-US" dirty="0" smtClean="0"/>
              <a:t> Doctors of Sciences</a:t>
            </a:r>
            <a:r>
              <a:rPr lang="uk-UA" dirty="0" smtClean="0"/>
              <a:t>; </a:t>
            </a:r>
          </a:p>
          <a:p>
            <a:pPr algn="just" eaLnBrk="1" hangingPunct="1">
              <a:lnSpc>
                <a:spcPct val="90000"/>
              </a:lnSpc>
              <a:defRPr/>
            </a:pPr>
            <a:r>
              <a:rPr lang="uk-UA" dirty="0" smtClean="0"/>
              <a:t>165</a:t>
            </a:r>
            <a:r>
              <a:rPr lang="en-US" dirty="0" smtClean="0"/>
              <a:t> Candidates of Sciences</a:t>
            </a:r>
            <a:r>
              <a:rPr lang="uk-UA" dirty="0" smtClean="0"/>
              <a:t>. </a:t>
            </a:r>
            <a:endParaRPr lang="ru-RU" dirty="0"/>
          </a:p>
        </p:txBody>
      </p:sp>
      <p:sp>
        <p:nvSpPr>
          <p:cNvPr id="4" name="Название 1"/>
          <p:cNvSpPr>
            <a:spLocks noGrp="1"/>
          </p:cNvSpPr>
          <p:nvPr>
            <p:ph type="title"/>
          </p:nvPr>
        </p:nvSpPr>
        <p:spPr>
          <a:xfrm>
            <a:off x="611560" y="404664"/>
            <a:ext cx="5544616" cy="1143000"/>
          </a:xfrm>
        </p:spPr>
        <p:txBody>
          <a:bodyPr/>
          <a:lstStyle/>
          <a:p>
            <a:r>
              <a:rPr lang="en-US" sz="3200" dirty="0" err="1" smtClean="0"/>
              <a:t>ISTU</a:t>
            </a:r>
            <a:r>
              <a:rPr lang="en-US" sz="3200" dirty="0" smtClean="0"/>
              <a:t> numbers:</a:t>
            </a:r>
            <a:endParaRPr lang="ru-RU" sz="3200" dirty="0"/>
          </a:p>
        </p:txBody>
      </p:sp>
      <p:pic>
        <p:nvPicPr>
          <p:cNvPr id="5" name="Рисунок 4" descr="C:\Documents and Settings\Bibl\Рабочий стол\Logo1_ISTU.gif"/>
          <p:cNvPicPr/>
          <p:nvPr/>
        </p:nvPicPr>
        <p:blipFill>
          <a:blip r:embed="rId2">
            <a:extLst>
              <a:ext uri="{28A0092B-C50C-407E-A947-70E740481C1C}">
                <a14:useLocalDpi xmlns="" xmlns:a14="http://schemas.microsoft.com/office/drawing/2010/main" val="0"/>
              </a:ext>
            </a:extLst>
          </a:blip>
          <a:srcRect/>
          <a:stretch>
            <a:fillRect/>
          </a:stretch>
        </p:blipFill>
        <p:spPr bwMode="auto">
          <a:xfrm>
            <a:off x="6372200" y="188640"/>
            <a:ext cx="2520280" cy="1080120"/>
          </a:xfrm>
          <a:prstGeom prst="ellipse">
            <a:avLst/>
          </a:prstGeom>
          <a:ln>
            <a:noFill/>
          </a:ln>
          <a:effectLst>
            <a:softEdge rad="112500"/>
          </a:effectLst>
        </p:spPr>
      </p:pic>
    </p:spTree>
  </p:cSld>
  <p:clrMapOvr>
    <a:masterClrMapping/>
  </p:clrMapOvr>
  <p:transition spd="slow" advClick="0" advTm="10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afterEffect">
                                  <p:stCondLst>
                                    <p:cond delay="0"/>
                                  </p:stCondLst>
                                  <p:childTnLst>
                                    <p:set>
                                      <p:cBhvr>
                                        <p:cTn id="6" dur="1" fill="hold">
                                          <p:stCondLst>
                                            <p:cond delay="0"/>
                                          </p:stCondLst>
                                        </p:cTn>
                                        <p:tgtEl>
                                          <p:spTgt spid="123907">
                                            <p:txEl>
                                              <p:pRg st="0" end="0"/>
                                            </p:txEl>
                                          </p:spTgt>
                                        </p:tgtEl>
                                        <p:attrNameLst>
                                          <p:attrName>style.visibility</p:attrName>
                                        </p:attrNameLst>
                                      </p:cBhvr>
                                      <p:to>
                                        <p:strVal val="visible"/>
                                      </p:to>
                                    </p:set>
                                    <p:animEffect transition="in" filter="fade">
                                      <p:cBhvr>
                                        <p:cTn id="7" dur="800" decel="100000"/>
                                        <p:tgtEl>
                                          <p:spTgt spid="123907">
                                            <p:txEl>
                                              <p:pRg st="0" end="0"/>
                                            </p:txEl>
                                          </p:spTgt>
                                        </p:tgtEl>
                                      </p:cBhvr>
                                    </p:animEffect>
                                    <p:anim calcmode="lin" valueType="num">
                                      <p:cBhvr>
                                        <p:cTn id="8" dur="800" decel="100000" fill="hold"/>
                                        <p:tgtEl>
                                          <p:spTgt spid="123907">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123907">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123907">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23907">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23907">
                                            <p:txEl>
                                              <p:pRg st="0" end="0"/>
                                            </p:txEl>
                                          </p:spTgt>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30" presetClass="entr" presetSubtype="0" fill="hold" grpId="0" nodeType="afterEffect">
                                  <p:stCondLst>
                                    <p:cond delay="0"/>
                                  </p:stCondLst>
                                  <p:childTnLst>
                                    <p:set>
                                      <p:cBhvr>
                                        <p:cTn id="15" dur="1" fill="hold">
                                          <p:stCondLst>
                                            <p:cond delay="0"/>
                                          </p:stCondLst>
                                        </p:cTn>
                                        <p:tgtEl>
                                          <p:spTgt spid="123907">
                                            <p:txEl>
                                              <p:pRg st="1" end="1"/>
                                            </p:txEl>
                                          </p:spTgt>
                                        </p:tgtEl>
                                        <p:attrNameLst>
                                          <p:attrName>style.visibility</p:attrName>
                                        </p:attrNameLst>
                                      </p:cBhvr>
                                      <p:to>
                                        <p:strVal val="visible"/>
                                      </p:to>
                                    </p:set>
                                    <p:animEffect transition="in" filter="fade">
                                      <p:cBhvr>
                                        <p:cTn id="16" dur="800" decel="100000"/>
                                        <p:tgtEl>
                                          <p:spTgt spid="123907">
                                            <p:txEl>
                                              <p:pRg st="1" end="1"/>
                                            </p:txEl>
                                          </p:spTgt>
                                        </p:tgtEl>
                                      </p:cBhvr>
                                    </p:animEffect>
                                    <p:anim calcmode="lin" valueType="num">
                                      <p:cBhvr>
                                        <p:cTn id="17" dur="800" decel="100000" fill="hold"/>
                                        <p:tgtEl>
                                          <p:spTgt spid="123907">
                                            <p:txEl>
                                              <p:pRg st="1" end="1"/>
                                            </p:txEl>
                                          </p:spTgt>
                                        </p:tgtEl>
                                        <p:attrNameLst>
                                          <p:attrName>style.rotation</p:attrName>
                                        </p:attrNameLst>
                                      </p:cBhvr>
                                      <p:tavLst>
                                        <p:tav tm="0">
                                          <p:val>
                                            <p:fltVal val="-90"/>
                                          </p:val>
                                        </p:tav>
                                        <p:tav tm="100000">
                                          <p:val>
                                            <p:fltVal val="0"/>
                                          </p:val>
                                        </p:tav>
                                      </p:tavLst>
                                    </p:anim>
                                    <p:anim calcmode="lin" valueType="num">
                                      <p:cBhvr>
                                        <p:cTn id="18" dur="800" decel="100000" fill="hold"/>
                                        <p:tgtEl>
                                          <p:spTgt spid="123907">
                                            <p:txEl>
                                              <p:pRg st="1" end="1"/>
                                            </p:txEl>
                                          </p:spTgt>
                                        </p:tgtEl>
                                        <p:attrNameLst>
                                          <p:attrName>ppt_x</p:attrName>
                                        </p:attrNameLst>
                                      </p:cBhvr>
                                      <p:tavLst>
                                        <p:tav tm="0">
                                          <p:val>
                                            <p:strVal val="#ppt_x+0.4"/>
                                          </p:val>
                                        </p:tav>
                                        <p:tav tm="100000">
                                          <p:val>
                                            <p:strVal val="#ppt_x-0.05"/>
                                          </p:val>
                                        </p:tav>
                                      </p:tavLst>
                                    </p:anim>
                                    <p:anim calcmode="lin" valueType="num">
                                      <p:cBhvr>
                                        <p:cTn id="19" dur="800" decel="100000" fill="hold"/>
                                        <p:tgtEl>
                                          <p:spTgt spid="123907">
                                            <p:txEl>
                                              <p:pRg st="1" end="1"/>
                                            </p:txEl>
                                          </p:spTgt>
                                        </p:tgtEl>
                                        <p:attrNameLst>
                                          <p:attrName>ppt_y</p:attrName>
                                        </p:attrNameLst>
                                      </p:cBhvr>
                                      <p:tavLst>
                                        <p:tav tm="0">
                                          <p:val>
                                            <p:strVal val="#ppt_y-0.4"/>
                                          </p:val>
                                        </p:tav>
                                        <p:tav tm="100000">
                                          <p:val>
                                            <p:strVal val="#ppt_y+0.1"/>
                                          </p:val>
                                        </p:tav>
                                      </p:tavLst>
                                    </p:anim>
                                    <p:anim calcmode="lin" valueType="num">
                                      <p:cBhvr>
                                        <p:cTn id="20" dur="200" accel="100000" fill="hold">
                                          <p:stCondLst>
                                            <p:cond delay="800"/>
                                          </p:stCondLst>
                                        </p:cTn>
                                        <p:tgtEl>
                                          <p:spTgt spid="123907">
                                            <p:txEl>
                                              <p:pRg st="1" end="1"/>
                                            </p:txEl>
                                          </p:spTgt>
                                        </p:tgtEl>
                                        <p:attrNameLst>
                                          <p:attrName>ppt_x</p:attrName>
                                        </p:attrNameLst>
                                      </p:cBhvr>
                                      <p:tavLst>
                                        <p:tav tm="0">
                                          <p:val>
                                            <p:strVal val="#ppt_x-0.05"/>
                                          </p:val>
                                        </p:tav>
                                        <p:tav tm="100000">
                                          <p:val>
                                            <p:strVal val="#ppt_x"/>
                                          </p:val>
                                        </p:tav>
                                      </p:tavLst>
                                    </p:anim>
                                    <p:anim calcmode="lin" valueType="num">
                                      <p:cBhvr>
                                        <p:cTn id="21" dur="200" accel="100000" fill="hold">
                                          <p:stCondLst>
                                            <p:cond delay="800"/>
                                          </p:stCondLst>
                                        </p:cTn>
                                        <p:tgtEl>
                                          <p:spTgt spid="123907">
                                            <p:txEl>
                                              <p:pRg st="1" end="1"/>
                                            </p:txEl>
                                          </p:spTgt>
                                        </p:tgtEl>
                                        <p:attrNameLst>
                                          <p:attrName>ppt_y</p:attrName>
                                        </p:attrNameLst>
                                      </p:cBhvr>
                                      <p:tavLst>
                                        <p:tav tm="0">
                                          <p:val>
                                            <p:strVal val="#ppt_y+0.1"/>
                                          </p:val>
                                        </p:tav>
                                        <p:tav tm="100000">
                                          <p:val>
                                            <p:strVal val="#ppt_y"/>
                                          </p:val>
                                        </p:tav>
                                      </p:tavLst>
                                    </p:anim>
                                  </p:childTnLst>
                                </p:cTn>
                              </p:par>
                            </p:childTnLst>
                          </p:cTn>
                        </p:par>
                        <p:par>
                          <p:cTn id="22" fill="hold">
                            <p:stCondLst>
                              <p:cond delay="2000"/>
                            </p:stCondLst>
                            <p:childTnLst>
                              <p:par>
                                <p:cTn id="23" presetID="30" presetClass="entr" presetSubtype="0" fill="hold" grpId="0" nodeType="afterEffect">
                                  <p:stCondLst>
                                    <p:cond delay="0"/>
                                  </p:stCondLst>
                                  <p:childTnLst>
                                    <p:set>
                                      <p:cBhvr>
                                        <p:cTn id="24" dur="1" fill="hold">
                                          <p:stCondLst>
                                            <p:cond delay="0"/>
                                          </p:stCondLst>
                                        </p:cTn>
                                        <p:tgtEl>
                                          <p:spTgt spid="123907">
                                            <p:txEl>
                                              <p:pRg st="2" end="2"/>
                                            </p:txEl>
                                          </p:spTgt>
                                        </p:tgtEl>
                                        <p:attrNameLst>
                                          <p:attrName>style.visibility</p:attrName>
                                        </p:attrNameLst>
                                      </p:cBhvr>
                                      <p:to>
                                        <p:strVal val="visible"/>
                                      </p:to>
                                    </p:set>
                                    <p:animEffect transition="in" filter="fade">
                                      <p:cBhvr>
                                        <p:cTn id="25" dur="800" decel="100000"/>
                                        <p:tgtEl>
                                          <p:spTgt spid="123907">
                                            <p:txEl>
                                              <p:pRg st="2" end="2"/>
                                            </p:txEl>
                                          </p:spTgt>
                                        </p:tgtEl>
                                      </p:cBhvr>
                                    </p:animEffect>
                                    <p:anim calcmode="lin" valueType="num">
                                      <p:cBhvr>
                                        <p:cTn id="26" dur="800" decel="100000" fill="hold"/>
                                        <p:tgtEl>
                                          <p:spTgt spid="123907">
                                            <p:txEl>
                                              <p:pRg st="2" end="2"/>
                                            </p:txEl>
                                          </p:spTgt>
                                        </p:tgtEl>
                                        <p:attrNameLst>
                                          <p:attrName>style.rotation</p:attrName>
                                        </p:attrNameLst>
                                      </p:cBhvr>
                                      <p:tavLst>
                                        <p:tav tm="0">
                                          <p:val>
                                            <p:fltVal val="-90"/>
                                          </p:val>
                                        </p:tav>
                                        <p:tav tm="100000">
                                          <p:val>
                                            <p:fltVal val="0"/>
                                          </p:val>
                                        </p:tav>
                                      </p:tavLst>
                                    </p:anim>
                                    <p:anim calcmode="lin" valueType="num">
                                      <p:cBhvr>
                                        <p:cTn id="27" dur="800" decel="100000" fill="hold"/>
                                        <p:tgtEl>
                                          <p:spTgt spid="123907">
                                            <p:txEl>
                                              <p:pRg st="2" end="2"/>
                                            </p:txEl>
                                          </p:spTgt>
                                        </p:tgtEl>
                                        <p:attrNameLst>
                                          <p:attrName>ppt_x</p:attrName>
                                        </p:attrNameLst>
                                      </p:cBhvr>
                                      <p:tavLst>
                                        <p:tav tm="0">
                                          <p:val>
                                            <p:strVal val="#ppt_x+0.4"/>
                                          </p:val>
                                        </p:tav>
                                        <p:tav tm="100000">
                                          <p:val>
                                            <p:strVal val="#ppt_x-0.05"/>
                                          </p:val>
                                        </p:tav>
                                      </p:tavLst>
                                    </p:anim>
                                    <p:anim calcmode="lin" valueType="num">
                                      <p:cBhvr>
                                        <p:cTn id="28" dur="800" decel="100000" fill="hold"/>
                                        <p:tgtEl>
                                          <p:spTgt spid="123907">
                                            <p:txEl>
                                              <p:pRg st="2" end="2"/>
                                            </p:txEl>
                                          </p:spTgt>
                                        </p:tgtEl>
                                        <p:attrNameLst>
                                          <p:attrName>ppt_y</p:attrName>
                                        </p:attrNameLst>
                                      </p:cBhvr>
                                      <p:tavLst>
                                        <p:tav tm="0">
                                          <p:val>
                                            <p:strVal val="#ppt_y-0.4"/>
                                          </p:val>
                                        </p:tav>
                                        <p:tav tm="100000">
                                          <p:val>
                                            <p:strVal val="#ppt_y+0.1"/>
                                          </p:val>
                                        </p:tav>
                                      </p:tavLst>
                                    </p:anim>
                                    <p:anim calcmode="lin" valueType="num">
                                      <p:cBhvr>
                                        <p:cTn id="29" dur="200" accel="100000" fill="hold">
                                          <p:stCondLst>
                                            <p:cond delay="800"/>
                                          </p:stCondLst>
                                        </p:cTn>
                                        <p:tgtEl>
                                          <p:spTgt spid="123907">
                                            <p:txEl>
                                              <p:pRg st="2" end="2"/>
                                            </p:txEl>
                                          </p:spTgt>
                                        </p:tgtEl>
                                        <p:attrNameLst>
                                          <p:attrName>ppt_x</p:attrName>
                                        </p:attrNameLst>
                                      </p:cBhvr>
                                      <p:tavLst>
                                        <p:tav tm="0">
                                          <p:val>
                                            <p:strVal val="#ppt_x-0.05"/>
                                          </p:val>
                                        </p:tav>
                                        <p:tav tm="100000">
                                          <p:val>
                                            <p:strVal val="#ppt_x"/>
                                          </p:val>
                                        </p:tav>
                                      </p:tavLst>
                                    </p:anim>
                                    <p:anim calcmode="lin" valueType="num">
                                      <p:cBhvr>
                                        <p:cTn id="30" dur="200" accel="100000" fill="hold">
                                          <p:stCondLst>
                                            <p:cond delay="800"/>
                                          </p:stCondLst>
                                        </p:cTn>
                                        <p:tgtEl>
                                          <p:spTgt spid="123907">
                                            <p:txEl>
                                              <p:pRg st="2" end="2"/>
                                            </p:txEl>
                                          </p:spTgt>
                                        </p:tgtEl>
                                        <p:attrNameLst>
                                          <p:attrName>ppt_y</p:attrName>
                                        </p:attrNameLst>
                                      </p:cBhvr>
                                      <p:tavLst>
                                        <p:tav tm="0">
                                          <p:val>
                                            <p:strVal val="#ppt_y+0.1"/>
                                          </p:val>
                                        </p:tav>
                                        <p:tav tm="100000">
                                          <p:val>
                                            <p:strVal val="#ppt_y"/>
                                          </p:val>
                                        </p:tav>
                                      </p:tavLst>
                                    </p:anim>
                                  </p:childTnLst>
                                </p:cTn>
                              </p:par>
                            </p:childTnLst>
                          </p:cTn>
                        </p:par>
                        <p:par>
                          <p:cTn id="31" fill="hold">
                            <p:stCondLst>
                              <p:cond delay="3000"/>
                            </p:stCondLst>
                            <p:childTnLst>
                              <p:par>
                                <p:cTn id="32" presetID="30" presetClass="entr" presetSubtype="0" fill="hold" grpId="0" nodeType="afterEffect">
                                  <p:stCondLst>
                                    <p:cond delay="0"/>
                                  </p:stCondLst>
                                  <p:childTnLst>
                                    <p:set>
                                      <p:cBhvr>
                                        <p:cTn id="33" dur="1" fill="hold">
                                          <p:stCondLst>
                                            <p:cond delay="0"/>
                                          </p:stCondLst>
                                        </p:cTn>
                                        <p:tgtEl>
                                          <p:spTgt spid="123907">
                                            <p:txEl>
                                              <p:pRg st="3" end="3"/>
                                            </p:txEl>
                                          </p:spTgt>
                                        </p:tgtEl>
                                        <p:attrNameLst>
                                          <p:attrName>style.visibility</p:attrName>
                                        </p:attrNameLst>
                                      </p:cBhvr>
                                      <p:to>
                                        <p:strVal val="visible"/>
                                      </p:to>
                                    </p:set>
                                    <p:animEffect transition="in" filter="fade">
                                      <p:cBhvr>
                                        <p:cTn id="34" dur="800" decel="100000"/>
                                        <p:tgtEl>
                                          <p:spTgt spid="123907">
                                            <p:txEl>
                                              <p:pRg st="3" end="3"/>
                                            </p:txEl>
                                          </p:spTgt>
                                        </p:tgtEl>
                                      </p:cBhvr>
                                    </p:animEffect>
                                    <p:anim calcmode="lin" valueType="num">
                                      <p:cBhvr>
                                        <p:cTn id="35" dur="800" decel="100000" fill="hold"/>
                                        <p:tgtEl>
                                          <p:spTgt spid="123907">
                                            <p:txEl>
                                              <p:pRg st="3" end="3"/>
                                            </p:txEl>
                                          </p:spTgt>
                                        </p:tgtEl>
                                        <p:attrNameLst>
                                          <p:attrName>style.rotation</p:attrName>
                                        </p:attrNameLst>
                                      </p:cBhvr>
                                      <p:tavLst>
                                        <p:tav tm="0">
                                          <p:val>
                                            <p:fltVal val="-90"/>
                                          </p:val>
                                        </p:tav>
                                        <p:tav tm="100000">
                                          <p:val>
                                            <p:fltVal val="0"/>
                                          </p:val>
                                        </p:tav>
                                      </p:tavLst>
                                    </p:anim>
                                    <p:anim calcmode="lin" valueType="num">
                                      <p:cBhvr>
                                        <p:cTn id="36" dur="800" decel="100000" fill="hold"/>
                                        <p:tgtEl>
                                          <p:spTgt spid="123907">
                                            <p:txEl>
                                              <p:pRg st="3" end="3"/>
                                            </p:txEl>
                                          </p:spTgt>
                                        </p:tgtEl>
                                        <p:attrNameLst>
                                          <p:attrName>ppt_x</p:attrName>
                                        </p:attrNameLst>
                                      </p:cBhvr>
                                      <p:tavLst>
                                        <p:tav tm="0">
                                          <p:val>
                                            <p:strVal val="#ppt_x+0.4"/>
                                          </p:val>
                                        </p:tav>
                                        <p:tav tm="100000">
                                          <p:val>
                                            <p:strVal val="#ppt_x-0.05"/>
                                          </p:val>
                                        </p:tav>
                                      </p:tavLst>
                                    </p:anim>
                                    <p:anim calcmode="lin" valueType="num">
                                      <p:cBhvr>
                                        <p:cTn id="37" dur="800" decel="100000" fill="hold"/>
                                        <p:tgtEl>
                                          <p:spTgt spid="123907">
                                            <p:txEl>
                                              <p:pRg st="3" end="3"/>
                                            </p:txEl>
                                          </p:spTgt>
                                        </p:tgtEl>
                                        <p:attrNameLst>
                                          <p:attrName>ppt_y</p:attrName>
                                        </p:attrNameLst>
                                      </p:cBhvr>
                                      <p:tavLst>
                                        <p:tav tm="0">
                                          <p:val>
                                            <p:strVal val="#ppt_y-0.4"/>
                                          </p:val>
                                        </p:tav>
                                        <p:tav tm="100000">
                                          <p:val>
                                            <p:strVal val="#ppt_y+0.1"/>
                                          </p:val>
                                        </p:tav>
                                      </p:tavLst>
                                    </p:anim>
                                    <p:anim calcmode="lin" valueType="num">
                                      <p:cBhvr>
                                        <p:cTn id="38" dur="200" accel="100000" fill="hold">
                                          <p:stCondLst>
                                            <p:cond delay="800"/>
                                          </p:stCondLst>
                                        </p:cTn>
                                        <p:tgtEl>
                                          <p:spTgt spid="123907">
                                            <p:txEl>
                                              <p:pRg st="3" end="3"/>
                                            </p:txEl>
                                          </p:spTgt>
                                        </p:tgtEl>
                                        <p:attrNameLst>
                                          <p:attrName>ppt_x</p:attrName>
                                        </p:attrNameLst>
                                      </p:cBhvr>
                                      <p:tavLst>
                                        <p:tav tm="0">
                                          <p:val>
                                            <p:strVal val="#ppt_x-0.05"/>
                                          </p:val>
                                        </p:tav>
                                        <p:tav tm="100000">
                                          <p:val>
                                            <p:strVal val="#ppt_x"/>
                                          </p:val>
                                        </p:tav>
                                      </p:tavLst>
                                    </p:anim>
                                    <p:anim calcmode="lin" valueType="num">
                                      <p:cBhvr>
                                        <p:cTn id="39" dur="200" accel="100000" fill="hold">
                                          <p:stCondLst>
                                            <p:cond delay="800"/>
                                          </p:stCondLst>
                                        </p:cTn>
                                        <p:tgtEl>
                                          <p:spTgt spid="123907">
                                            <p:txEl>
                                              <p:pRg st="3" end="3"/>
                                            </p:txEl>
                                          </p:spTgt>
                                        </p:tgtEl>
                                        <p:attrNameLst>
                                          <p:attrName>ppt_y</p:attrName>
                                        </p:attrNameLst>
                                      </p:cBhvr>
                                      <p:tavLst>
                                        <p:tav tm="0">
                                          <p:val>
                                            <p:strVal val="#ppt_y+0.1"/>
                                          </p:val>
                                        </p:tav>
                                        <p:tav tm="100000">
                                          <p:val>
                                            <p:strVal val="#ppt_y"/>
                                          </p:val>
                                        </p:tav>
                                      </p:tavLst>
                                    </p:anim>
                                  </p:childTnLst>
                                </p:cTn>
                              </p:par>
                            </p:childTnLst>
                          </p:cTn>
                        </p:par>
                        <p:par>
                          <p:cTn id="40" fill="hold">
                            <p:stCondLst>
                              <p:cond delay="4000"/>
                            </p:stCondLst>
                            <p:childTnLst>
                              <p:par>
                                <p:cTn id="41" presetID="30" presetClass="entr" presetSubtype="0" fill="hold" grpId="0" nodeType="afterEffect">
                                  <p:stCondLst>
                                    <p:cond delay="0"/>
                                  </p:stCondLst>
                                  <p:childTnLst>
                                    <p:set>
                                      <p:cBhvr>
                                        <p:cTn id="42" dur="1" fill="hold">
                                          <p:stCondLst>
                                            <p:cond delay="0"/>
                                          </p:stCondLst>
                                        </p:cTn>
                                        <p:tgtEl>
                                          <p:spTgt spid="123907">
                                            <p:txEl>
                                              <p:pRg st="4" end="4"/>
                                            </p:txEl>
                                          </p:spTgt>
                                        </p:tgtEl>
                                        <p:attrNameLst>
                                          <p:attrName>style.visibility</p:attrName>
                                        </p:attrNameLst>
                                      </p:cBhvr>
                                      <p:to>
                                        <p:strVal val="visible"/>
                                      </p:to>
                                    </p:set>
                                    <p:animEffect transition="in" filter="fade">
                                      <p:cBhvr>
                                        <p:cTn id="43" dur="800" decel="100000"/>
                                        <p:tgtEl>
                                          <p:spTgt spid="123907">
                                            <p:txEl>
                                              <p:pRg st="4" end="4"/>
                                            </p:txEl>
                                          </p:spTgt>
                                        </p:tgtEl>
                                      </p:cBhvr>
                                    </p:animEffect>
                                    <p:anim calcmode="lin" valueType="num">
                                      <p:cBhvr>
                                        <p:cTn id="44" dur="800" decel="100000" fill="hold"/>
                                        <p:tgtEl>
                                          <p:spTgt spid="123907">
                                            <p:txEl>
                                              <p:pRg st="4" end="4"/>
                                            </p:txEl>
                                          </p:spTgt>
                                        </p:tgtEl>
                                        <p:attrNameLst>
                                          <p:attrName>style.rotation</p:attrName>
                                        </p:attrNameLst>
                                      </p:cBhvr>
                                      <p:tavLst>
                                        <p:tav tm="0">
                                          <p:val>
                                            <p:fltVal val="-90"/>
                                          </p:val>
                                        </p:tav>
                                        <p:tav tm="100000">
                                          <p:val>
                                            <p:fltVal val="0"/>
                                          </p:val>
                                        </p:tav>
                                      </p:tavLst>
                                    </p:anim>
                                    <p:anim calcmode="lin" valueType="num">
                                      <p:cBhvr>
                                        <p:cTn id="45" dur="800" decel="100000" fill="hold"/>
                                        <p:tgtEl>
                                          <p:spTgt spid="123907">
                                            <p:txEl>
                                              <p:pRg st="4" end="4"/>
                                            </p:txEl>
                                          </p:spTgt>
                                        </p:tgtEl>
                                        <p:attrNameLst>
                                          <p:attrName>ppt_x</p:attrName>
                                        </p:attrNameLst>
                                      </p:cBhvr>
                                      <p:tavLst>
                                        <p:tav tm="0">
                                          <p:val>
                                            <p:strVal val="#ppt_x+0.4"/>
                                          </p:val>
                                        </p:tav>
                                        <p:tav tm="100000">
                                          <p:val>
                                            <p:strVal val="#ppt_x-0.05"/>
                                          </p:val>
                                        </p:tav>
                                      </p:tavLst>
                                    </p:anim>
                                    <p:anim calcmode="lin" valueType="num">
                                      <p:cBhvr>
                                        <p:cTn id="46" dur="800" decel="100000" fill="hold"/>
                                        <p:tgtEl>
                                          <p:spTgt spid="123907">
                                            <p:txEl>
                                              <p:pRg st="4" end="4"/>
                                            </p:txEl>
                                          </p:spTgt>
                                        </p:tgtEl>
                                        <p:attrNameLst>
                                          <p:attrName>ppt_y</p:attrName>
                                        </p:attrNameLst>
                                      </p:cBhvr>
                                      <p:tavLst>
                                        <p:tav tm="0">
                                          <p:val>
                                            <p:strVal val="#ppt_y-0.4"/>
                                          </p:val>
                                        </p:tav>
                                        <p:tav tm="100000">
                                          <p:val>
                                            <p:strVal val="#ppt_y+0.1"/>
                                          </p:val>
                                        </p:tav>
                                      </p:tavLst>
                                    </p:anim>
                                    <p:anim calcmode="lin" valueType="num">
                                      <p:cBhvr>
                                        <p:cTn id="47" dur="200" accel="100000" fill="hold">
                                          <p:stCondLst>
                                            <p:cond delay="800"/>
                                          </p:stCondLst>
                                        </p:cTn>
                                        <p:tgtEl>
                                          <p:spTgt spid="123907">
                                            <p:txEl>
                                              <p:pRg st="4" end="4"/>
                                            </p:txEl>
                                          </p:spTgt>
                                        </p:tgtEl>
                                        <p:attrNameLst>
                                          <p:attrName>ppt_x</p:attrName>
                                        </p:attrNameLst>
                                      </p:cBhvr>
                                      <p:tavLst>
                                        <p:tav tm="0">
                                          <p:val>
                                            <p:strVal val="#ppt_x-0.05"/>
                                          </p:val>
                                        </p:tav>
                                        <p:tav tm="100000">
                                          <p:val>
                                            <p:strVal val="#ppt_x"/>
                                          </p:val>
                                        </p:tav>
                                      </p:tavLst>
                                    </p:anim>
                                    <p:anim calcmode="lin" valueType="num">
                                      <p:cBhvr>
                                        <p:cTn id="48" dur="200" accel="100000" fill="hold">
                                          <p:stCondLst>
                                            <p:cond delay="800"/>
                                          </p:stCondLst>
                                        </p:cTn>
                                        <p:tgtEl>
                                          <p:spTgt spid="123907">
                                            <p:txEl>
                                              <p:pRg st="4" end="4"/>
                                            </p:txEl>
                                          </p:spTgt>
                                        </p:tgtEl>
                                        <p:attrNameLst>
                                          <p:attrName>ppt_y</p:attrName>
                                        </p:attrNameLst>
                                      </p:cBhvr>
                                      <p:tavLst>
                                        <p:tav tm="0">
                                          <p:val>
                                            <p:strVal val="#ppt_y+0.1"/>
                                          </p:val>
                                        </p:tav>
                                        <p:tav tm="100000">
                                          <p:val>
                                            <p:strVal val="#ppt_y"/>
                                          </p:val>
                                        </p:tav>
                                      </p:tavLst>
                                    </p:anim>
                                  </p:childTnLst>
                                </p:cTn>
                              </p:par>
                            </p:childTnLst>
                          </p:cTn>
                        </p:par>
                        <p:par>
                          <p:cTn id="49" fill="hold">
                            <p:stCondLst>
                              <p:cond delay="5000"/>
                            </p:stCondLst>
                            <p:childTnLst>
                              <p:par>
                                <p:cTn id="50" presetID="30" presetClass="entr" presetSubtype="0" fill="hold" grpId="0" nodeType="afterEffect">
                                  <p:stCondLst>
                                    <p:cond delay="0"/>
                                  </p:stCondLst>
                                  <p:childTnLst>
                                    <p:set>
                                      <p:cBhvr>
                                        <p:cTn id="51" dur="1" fill="hold">
                                          <p:stCondLst>
                                            <p:cond delay="0"/>
                                          </p:stCondLst>
                                        </p:cTn>
                                        <p:tgtEl>
                                          <p:spTgt spid="123907">
                                            <p:txEl>
                                              <p:pRg st="5" end="5"/>
                                            </p:txEl>
                                          </p:spTgt>
                                        </p:tgtEl>
                                        <p:attrNameLst>
                                          <p:attrName>style.visibility</p:attrName>
                                        </p:attrNameLst>
                                      </p:cBhvr>
                                      <p:to>
                                        <p:strVal val="visible"/>
                                      </p:to>
                                    </p:set>
                                    <p:animEffect transition="in" filter="fade">
                                      <p:cBhvr>
                                        <p:cTn id="52" dur="800" decel="100000"/>
                                        <p:tgtEl>
                                          <p:spTgt spid="123907">
                                            <p:txEl>
                                              <p:pRg st="5" end="5"/>
                                            </p:txEl>
                                          </p:spTgt>
                                        </p:tgtEl>
                                      </p:cBhvr>
                                    </p:animEffect>
                                    <p:anim calcmode="lin" valueType="num">
                                      <p:cBhvr>
                                        <p:cTn id="53" dur="800" decel="100000" fill="hold"/>
                                        <p:tgtEl>
                                          <p:spTgt spid="123907">
                                            <p:txEl>
                                              <p:pRg st="5" end="5"/>
                                            </p:txEl>
                                          </p:spTgt>
                                        </p:tgtEl>
                                        <p:attrNameLst>
                                          <p:attrName>style.rotation</p:attrName>
                                        </p:attrNameLst>
                                      </p:cBhvr>
                                      <p:tavLst>
                                        <p:tav tm="0">
                                          <p:val>
                                            <p:fltVal val="-90"/>
                                          </p:val>
                                        </p:tav>
                                        <p:tav tm="100000">
                                          <p:val>
                                            <p:fltVal val="0"/>
                                          </p:val>
                                        </p:tav>
                                      </p:tavLst>
                                    </p:anim>
                                    <p:anim calcmode="lin" valueType="num">
                                      <p:cBhvr>
                                        <p:cTn id="54" dur="800" decel="100000" fill="hold"/>
                                        <p:tgtEl>
                                          <p:spTgt spid="123907">
                                            <p:txEl>
                                              <p:pRg st="5" end="5"/>
                                            </p:txEl>
                                          </p:spTgt>
                                        </p:tgtEl>
                                        <p:attrNameLst>
                                          <p:attrName>ppt_x</p:attrName>
                                        </p:attrNameLst>
                                      </p:cBhvr>
                                      <p:tavLst>
                                        <p:tav tm="0">
                                          <p:val>
                                            <p:strVal val="#ppt_x+0.4"/>
                                          </p:val>
                                        </p:tav>
                                        <p:tav tm="100000">
                                          <p:val>
                                            <p:strVal val="#ppt_x-0.05"/>
                                          </p:val>
                                        </p:tav>
                                      </p:tavLst>
                                    </p:anim>
                                    <p:anim calcmode="lin" valueType="num">
                                      <p:cBhvr>
                                        <p:cTn id="55" dur="800" decel="100000" fill="hold"/>
                                        <p:tgtEl>
                                          <p:spTgt spid="123907">
                                            <p:txEl>
                                              <p:pRg st="5" end="5"/>
                                            </p:txEl>
                                          </p:spTgt>
                                        </p:tgtEl>
                                        <p:attrNameLst>
                                          <p:attrName>ppt_y</p:attrName>
                                        </p:attrNameLst>
                                      </p:cBhvr>
                                      <p:tavLst>
                                        <p:tav tm="0">
                                          <p:val>
                                            <p:strVal val="#ppt_y-0.4"/>
                                          </p:val>
                                        </p:tav>
                                        <p:tav tm="100000">
                                          <p:val>
                                            <p:strVal val="#ppt_y+0.1"/>
                                          </p:val>
                                        </p:tav>
                                      </p:tavLst>
                                    </p:anim>
                                    <p:anim calcmode="lin" valueType="num">
                                      <p:cBhvr>
                                        <p:cTn id="56" dur="200" accel="100000" fill="hold">
                                          <p:stCondLst>
                                            <p:cond delay="800"/>
                                          </p:stCondLst>
                                        </p:cTn>
                                        <p:tgtEl>
                                          <p:spTgt spid="123907">
                                            <p:txEl>
                                              <p:pRg st="5" end="5"/>
                                            </p:txEl>
                                          </p:spTgt>
                                        </p:tgtEl>
                                        <p:attrNameLst>
                                          <p:attrName>ppt_x</p:attrName>
                                        </p:attrNameLst>
                                      </p:cBhvr>
                                      <p:tavLst>
                                        <p:tav tm="0">
                                          <p:val>
                                            <p:strVal val="#ppt_x-0.05"/>
                                          </p:val>
                                        </p:tav>
                                        <p:tav tm="100000">
                                          <p:val>
                                            <p:strVal val="#ppt_x"/>
                                          </p:val>
                                        </p:tav>
                                      </p:tavLst>
                                    </p:anim>
                                    <p:anim calcmode="lin" valueType="num">
                                      <p:cBhvr>
                                        <p:cTn id="57" dur="200" accel="100000" fill="hold">
                                          <p:stCondLst>
                                            <p:cond delay="800"/>
                                          </p:stCondLst>
                                        </p:cTn>
                                        <p:tgtEl>
                                          <p:spTgt spid="123907">
                                            <p:txEl>
                                              <p:pRg st="5" end="5"/>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907" grpId="0" build="p"/>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7430" name="Picture 22" descr="https://upload.wikimedia.org/wikipedia/commons/thumb/d/d0/Flag_of_UNESCO.svg/300px-Flag_of_UNESCO.svg.png"/>
          <p:cNvPicPr>
            <a:picLocks noChangeAspect="1" noChangeArrowheads="1"/>
          </p:cNvPicPr>
          <p:nvPr/>
        </p:nvPicPr>
        <p:blipFill>
          <a:blip r:embed="rId2"/>
          <a:srcRect/>
          <a:stretch>
            <a:fillRect/>
          </a:stretch>
        </p:blipFill>
        <p:spPr bwMode="auto">
          <a:xfrm>
            <a:off x="4370386" y="2443289"/>
            <a:ext cx="1857375" cy="1238250"/>
          </a:xfrm>
          <a:prstGeom prst="rect">
            <a:avLst/>
          </a:prstGeom>
          <a:noFill/>
          <a:ln w="9525">
            <a:solidFill>
              <a:srgbClr val="0066FF"/>
            </a:solidFill>
            <a:miter lim="800000"/>
            <a:headEnd/>
            <a:tailEnd/>
          </a:ln>
        </p:spPr>
      </p:pic>
      <p:sp>
        <p:nvSpPr>
          <p:cNvPr id="138242" name="Rectangle 2"/>
          <p:cNvSpPr>
            <a:spLocks noGrp="1" noRot="1" noChangeArrowheads="1"/>
          </p:cNvSpPr>
          <p:nvPr>
            <p:ph type="title"/>
          </p:nvPr>
        </p:nvSpPr>
        <p:spPr>
          <a:xfrm>
            <a:off x="457200" y="142875"/>
            <a:ext cx="8229600" cy="621829"/>
          </a:xfrm>
        </p:spPr>
        <p:txBody>
          <a:bodyPr/>
          <a:lstStyle/>
          <a:p>
            <a:pPr eaLnBrk="1" hangingPunct="1">
              <a:defRPr/>
            </a:pPr>
            <a:r>
              <a:rPr lang="en-US" sz="4000" dirty="0" smtClean="0"/>
              <a:t>INTERNATIONAL ACTIVITY</a:t>
            </a:r>
            <a:endParaRPr lang="ru-RU" sz="4000" i="1" dirty="0" smtClean="0">
              <a:solidFill>
                <a:srgbClr val="FFC000"/>
              </a:solidFill>
              <a:latin typeface="Franklin Gothic Demi Cond" pitchFamily="34" charset="0"/>
            </a:endParaRPr>
          </a:p>
        </p:txBody>
      </p:sp>
      <p:sp>
        <p:nvSpPr>
          <p:cNvPr id="138243" name="Rectangle 3"/>
          <p:cNvSpPr>
            <a:spLocks noGrp="1" noChangeArrowheads="1"/>
          </p:cNvSpPr>
          <p:nvPr>
            <p:ph type="body" idx="1"/>
          </p:nvPr>
        </p:nvSpPr>
        <p:spPr>
          <a:xfrm>
            <a:off x="175418" y="3861048"/>
            <a:ext cx="8717061" cy="2736304"/>
          </a:xfrm>
        </p:spPr>
        <p:txBody>
          <a:bodyPr/>
          <a:lstStyle/>
          <a:p>
            <a:pPr algn="ctr" eaLnBrk="1" hangingPunct="1">
              <a:lnSpc>
                <a:spcPct val="80000"/>
              </a:lnSpc>
              <a:buClr>
                <a:srgbClr val="FF0000"/>
              </a:buClr>
              <a:buSzTx/>
              <a:buFont typeface="Wingdings" pitchFamily="2" charset="2"/>
              <a:buNone/>
              <a:defRPr/>
            </a:pPr>
            <a:endParaRPr lang="uk-UA" sz="1400" i="1" dirty="0" smtClean="0">
              <a:effectLst/>
              <a:latin typeface="Franklin Gothic Medium" pitchFamily="34" charset="0"/>
            </a:endParaRPr>
          </a:p>
          <a:p>
            <a:pPr algn="ctr" eaLnBrk="1" hangingPunct="1">
              <a:lnSpc>
                <a:spcPct val="80000"/>
              </a:lnSpc>
              <a:buClr>
                <a:srgbClr val="FF0000"/>
              </a:buClr>
              <a:buSzTx/>
              <a:buNone/>
              <a:defRPr/>
            </a:pPr>
            <a:endParaRPr lang="ru-RU" sz="1600" dirty="0"/>
          </a:p>
          <a:p>
            <a:pPr algn="ctr" eaLnBrk="1" hangingPunct="1">
              <a:lnSpc>
                <a:spcPct val="80000"/>
              </a:lnSpc>
              <a:buClr>
                <a:srgbClr val="FF0000"/>
              </a:buClr>
              <a:buSzTx/>
              <a:buNone/>
              <a:defRPr/>
            </a:pPr>
            <a:r>
              <a:rPr lang="en-US" sz="2200" dirty="0" smtClean="0"/>
              <a:t>Participation in the Cultural Exchange Program </a:t>
            </a:r>
            <a:r>
              <a:rPr lang="ru-RU" sz="2200" dirty="0" smtClean="0"/>
              <a:t>"</a:t>
            </a:r>
            <a:r>
              <a:rPr lang="en-US" sz="2200" dirty="0"/>
              <a:t>WORK &amp; </a:t>
            </a:r>
            <a:r>
              <a:rPr lang="en-US" sz="2200" dirty="0" smtClean="0"/>
              <a:t>TRAVEL USA</a:t>
            </a:r>
            <a:r>
              <a:rPr lang="ru-RU" sz="2200" dirty="0" smtClean="0"/>
              <a:t>" . </a:t>
            </a:r>
          </a:p>
          <a:p>
            <a:pPr algn="ctr" eaLnBrk="1" hangingPunct="1">
              <a:lnSpc>
                <a:spcPct val="80000"/>
              </a:lnSpc>
              <a:buClr>
                <a:srgbClr val="FF0000"/>
              </a:buClr>
              <a:buSzTx/>
              <a:buNone/>
              <a:defRPr/>
            </a:pPr>
            <a:r>
              <a:rPr lang="en-US" sz="2200" dirty="0" smtClean="0"/>
              <a:t>Participation in 6 European Union projects </a:t>
            </a:r>
            <a:r>
              <a:rPr lang="ru-RU" sz="2200" dirty="0" smtClean="0"/>
              <a:t>(</a:t>
            </a:r>
            <a:r>
              <a:rPr lang="en-US" sz="2200" dirty="0"/>
              <a:t>TACIS, TEMPUS, </a:t>
            </a:r>
            <a:r>
              <a:rPr lang="en-US" sz="2200" dirty="0" smtClean="0"/>
              <a:t>currently</a:t>
            </a:r>
            <a:r>
              <a:rPr lang="ru-RU" sz="2200" dirty="0" smtClean="0"/>
              <a:t> </a:t>
            </a:r>
            <a:r>
              <a:rPr lang="en-US" sz="2200" dirty="0"/>
              <a:t>Erasmus </a:t>
            </a:r>
            <a:r>
              <a:rPr lang="en-US" sz="2200" dirty="0" smtClean="0"/>
              <a:t>+)</a:t>
            </a:r>
            <a:r>
              <a:rPr lang="uk-UA" sz="2200" dirty="0" smtClean="0"/>
              <a:t>. </a:t>
            </a:r>
            <a:r>
              <a:rPr lang="en-US" sz="2200" dirty="0" smtClean="0"/>
              <a:t>To date, two Erasmus+ Projects are being carried out.</a:t>
            </a:r>
            <a:endParaRPr lang="uk-UA" sz="2200" dirty="0" smtClean="0"/>
          </a:p>
          <a:p>
            <a:pPr algn="ctr" eaLnBrk="1" hangingPunct="1">
              <a:lnSpc>
                <a:spcPct val="80000"/>
              </a:lnSpc>
              <a:buClr>
                <a:srgbClr val="FF0000"/>
              </a:buClr>
              <a:buSzTx/>
              <a:buNone/>
              <a:defRPr/>
            </a:pPr>
            <a:r>
              <a:rPr lang="en-US" sz="2200" dirty="0" smtClean="0"/>
              <a:t>"Information and Communication Technologies in Education“ UNESCO Chair. </a:t>
            </a:r>
            <a:r>
              <a:rPr lang="en-US" sz="2200" dirty="0" err="1" smtClean="0"/>
              <a:t>DAAD</a:t>
            </a:r>
            <a:r>
              <a:rPr lang="uk-UA" sz="2200" dirty="0" smtClean="0"/>
              <a:t>, </a:t>
            </a:r>
            <a:r>
              <a:rPr lang="en-US" sz="2200" dirty="0" smtClean="0"/>
              <a:t>CONCORDIA and</a:t>
            </a:r>
            <a:r>
              <a:rPr lang="ru-RU" sz="2200" dirty="0" smtClean="0"/>
              <a:t> </a:t>
            </a:r>
            <a:r>
              <a:rPr lang="en-US" sz="2200" dirty="0" smtClean="0"/>
              <a:t>FULBRIGHT internships and scholarship programs. </a:t>
            </a:r>
            <a:endParaRPr lang="uk-UA" sz="2200" dirty="0" smtClean="0"/>
          </a:p>
          <a:p>
            <a:pPr algn="ctr" eaLnBrk="1" hangingPunct="1">
              <a:lnSpc>
                <a:spcPct val="80000"/>
              </a:lnSpc>
              <a:buClr>
                <a:srgbClr val="FF0000"/>
              </a:buClr>
              <a:buSzTx/>
              <a:buNone/>
              <a:defRPr/>
            </a:pPr>
            <a:endParaRPr lang="ru-RU" sz="1800" b="1" dirty="0" smtClean="0"/>
          </a:p>
          <a:p>
            <a:pPr algn="ctr" eaLnBrk="1" hangingPunct="1">
              <a:lnSpc>
                <a:spcPct val="80000"/>
              </a:lnSpc>
              <a:buClr>
                <a:srgbClr val="FF0000"/>
              </a:buClr>
              <a:buSzTx/>
              <a:buNone/>
              <a:defRPr/>
            </a:pPr>
            <a:endParaRPr lang="ru-RU" sz="1600" dirty="0" smtClean="0"/>
          </a:p>
          <a:p>
            <a:pPr algn="ctr" eaLnBrk="1" hangingPunct="1">
              <a:lnSpc>
                <a:spcPct val="80000"/>
              </a:lnSpc>
              <a:buClr>
                <a:srgbClr val="FF0000"/>
              </a:buClr>
              <a:buSzTx/>
              <a:buNone/>
              <a:defRPr/>
            </a:pPr>
            <a:endParaRPr lang="ru-RU" sz="1600" dirty="0" smtClean="0">
              <a:latin typeface="Franklin Gothic Medium" pitchFamily="34" charset="0"/>
            </a:endParaRPr>
          </a:p>
        </p:txBody>
      </p:sp>
      <p:pic>
        <p:nvPicPr>
          <p:cNvPr id="138247" name="Picture 7" descr="Fulbright_logo_-_BW_JPEG">
            <a:hlinkClick r:id="rId3"/>
          </p:cNvPr>
          <p:cNvPicPr>
            <a:picLocks noChangeAspect="1" noChangeArrowheads="1"/>
          </p:cNvPicPr>
          <p:nvPr/>
        </p:nvPicPr>
        <p:blipFill>
          <a:blip r:embed="rId4"/>
          <a:srcRect/>
          <a:stretch>
            <a:fillRect/>
          </a:stretch>
        </p:blipFill>
        <p:spPr bwMode="auto">
          <a:xfrm>
            <a:off x="3707904" y="1298277"/>
            <a:ext cx="1655762" cy="1093787"/>
          </a:xfrm>
          <a:prstGeom prst="rect">
            <a:avLst/>
          </a:prstGeom>
          <a:noFill/>
          <a:ln w="9525">
            <a:solidFill>
              <a:srgbClr val="0066FF"/>
            </a:solidFill>
            <a:miter lim="800000"/>
            <a:headEnd/>
            <a:tailEnd/>
          </a:ln>
        </p:spPr>
      </p:pic>
      <p:pic>
        <p:nvPicPr>
          <p:cNvPr id="138250" name="Picture 10" descr="0020">
            <a:hlinkClick r:id="rId5"/>
          </p:cNvPr>
          <p:cNvPicPr>
            <a:picLocks noChangeAspect="1" noChangeArrowheads="1"/>
          </p:cNvPicPr>
          <p:nvPr/>
        </p:nvPicPr>
        <p:blipFill>
          <a:blip r:embed="rId6"/>
          <a:srcRect/>
          <a:stretch>
            <a:fillRect/>
          </a:stretch>
        </p:blipFill>
        <p:spPr bwMode="auto">
          <a:xfrm>
            <a:off x="2339752" y="2913557"/>
            <a:ext cx="1788207" cy="1311614"/>
          </a:xfrm>
          <a:prstGeom prst="rect">
            <a:avLst/>
          </a:prstGeom>
          <a:noFill/>
          <a:ln w="9525">
            <a:solidFill>
              <a:srgbClr val="0066FF"/>
            </a:solidFill>
            <a:miter lim="800000"/>
            <a:headEnd/>
            <a:tailEnd/>
          </a:ln>
        </p:spPr>
      </p:pic>
      <p:pic>
        <p:nvPicPr>
          <p:cNvPr id="17416" name="Picture 14" descr="https://upload.wikimedia.org/wikipedia/commons/thumb/1/16/TACIS.svg/220px-TACIS.svg.png"/>
          <p:cNvPicPr>
            <a:picLocks noChangeAspect="1" noChangeArrowheads="1"/>
          </p:cNvPicPr>
          <p:nvPr/>
        </p:nvPicPr>
        <p:blipFill>
          <a:blip r:embed="rId7"/>
          <a:srcRect/>
          <a:stretch>
            <a:fillRect/>
          </a:stretch>
        </p:blipFill>
        <p:spPr bwMode="auto">
          <a:xfrm>
            <a:off x="385797" y="2392064"/>
            <a:ext cx="1738312" cy="1042987"/>
          </a:xfrm>
          <a:prstGeom prst="rect">
            <a:avLst/>
          </a:prstGeom>
          <a:noFill/>
          <a:ln w="9525">
            <a:noFill/>
            <a:miter lim="800000"/>
            <a:headEnd/>
            <a:tailEnd/>
          </a:ln>
        </p:spPr>
      </p:pic>
      <p:pic>
        <p:nvPicPr>
          <p:cNvPr id="17417" name="Picture 16" descr="&amp;Kcy;&amp;acy;&amp;rcy;&amp;tcy;&amp;icy;&amp;ncy;&amp;kcy;&amp;icy; &amp;pcy;&amp;ocy; &amp;zcy;&amp;acy;&amp;pcy;&amp;rcy;&amp;ocy;&amp;scy;&amp;ucy; WORK &amp; TRAVEL USA"/>
          <p:cNvPicPr>
            <a:picLocks noChangeAspect="1" noChangeArrowheads="1"/>
          </p:cNvPicPr>
          <p:nvPr/>
        </p:nvPicPr>
        <p:blipFill>
          <a:blip r:embed="rId8"/>
          <a:srcRect/>
          <a:stretch>
            <a:fillRect/>
          </a:stretch>
        </p:blipFill>
        <p:spPr bwMode="auto">
          <a:xfrm>
            <a:off x="539552" y="1065769"/>
            <a:ext cx="2909888" cy="1146175"/>
          </a:xfrm>
          <a:prstGeom prst="rect">
            <a:avLst/>
          </a:prstGeom>
          <a:noFill/>
          <a:ln w="9525">
            <a:noFill/>
            <a:miter lim="800000"/>
            <a:headEnd/>
            <a:tailEnd/>
          </a:ln>
        </p:spPr>
      </p:pic>
      <p:pic>
        <p:nvPicPr>
          <p:cNvPr id="17418" name="Picture 18" descr="&amp;Kcy;&amp;acy;&amp;rcy;&amp;tcy;&amp;icy;&amp;ncy;&amp;kcy;&amp;icy; &amp;pcy;&amp;ocy; &amp;zcy;&amp;acy;&amp;pcy;&amp;rcy;&amp;ocy;&amp;scy;&amp;ucy; DAAD"/>
          <p:cNvPicPr>
            <a:picLocks noChangeAspect="1" noChangeArrowheads="1"/>
          </p:cNvPicPr>
          <p:nvPr/>
        </p:nvPicPr>
        <p:blipFill>
          <a:blip r:embed="rId9"/>
          <a:srcRect/>
          <a:stretch>
            <a:fillRect/>
          </a:stretch>
        </p:blipFill>
        <p:spPr bwMode="auto">
          <a:xfrm>
            <a:off x="7078944" y="2276872"/>
            <a:ext cx="1857375" cy="1076325"/>
          </a:xfrm>
          <a:prstGeom prst="rect">
            <a:avLst/>
          </a:prstGeom>
          <a:noFill/>
          <a:ln w="9525">
            <a:noFill/>
            <a:miter lim="800000"/>
            <a:headEnd/>
            <a:tailEnd/>
          </a:ln>
        </p:spPr>
      </p:pic>
      <p:sp>
        <p:nvSpPr>
          <p:cNvPr id="16395" name="AutoShape 18" descr="&amp;Kcy;&amp;acy;&amp;rcy;&amp;tcy;&amp;icy;&amp;ncy;&amp;kcy;&amp;icy; &amp;pcy;&amp;ocy; &amp;zcy;&amp;acy;&amp;pcy;&amp;rcy;&amp;ocy;&amp;scy;&amp;ucy; &amp;yucy;&amp;ncy;&amp;iecy;&amp;scy;&amp;kcy;&amp;ocy;"/>
          <p:cNvSpPr>
            <a:spLocks noChangeAspect="1" noChangeArrowheads="1"/>
          </p:cNvSpPr>
          <p:nvPr/>
        </p:nvSpPr>
        <p:spPr bwMode="auto">
          <a:xfrm>
            <a:off x="149225" y="-144463"/>
            <a:ext cx="304800" cy="304801"/>
          </a:xfrm>
          <a:prstGeom prst="rect">
            <a:avLst/>
          </a:prstGeom>
          <a:noFill/>
          <a:ln w="9525">
            <a:noFill/>
            <a:miter lim="800000"/>
            <a:headEnd/>
            <a:tailEnd/>
          </a:ln>
        </p:spPr>
        <p:txBody>
          <a:bodyPr/>
          <a:lstStyle/>
          <a:p>
            <a:endParaRPr lang="ru-RU"/>
          </a:p>
        </p:txBody>
      </p:sp>
      <p:sp>
        <p:nvSpPr>
          <p:cNvPr id="16396" name="AutoShape 20" descr="&amp;Kcy;&amp;acy;&amp;rcy;&amp;tcy;&amp;icy;&amp;ncy;&amp;kcy;&amp;icy; &amp;pcy;&amp;ocy; &amp;zcy;&amp;acy;&amp;pcy;&amp;rcy;&amp;ocy;&amp;scy;&amp;ucy; &amp;yucy;&amp;ncy;&amp;iecy;&amp;scy;&amp;kcy;&amp;ocy;"/>
          <p:cNvSpPr>
            <a:spLocks noChangeAspect="1" noChangeArrowheads="1"/>
          </p:cNvSpPr>
          <p:nvPr/>
        </p:nvSpPr>
        <p:spPr bwMode="auto">
          <a:xfrm>
            <a:off x="149225" y="-144463"/>
            <a:ext cx="304800" cy="304801"/>
          </a:xfrm>
          <a:prstGeom prst="rect">
            <a:avLst/>
          </a:prstGeom>
          <a:noFill/>
          <a:ln w="9525">
            <a:noFill/>
            <a:miter lim="800000"/>
            <a:headEnd/>
            <a:tailEnd/>
          </a:ln>
        </p:spPr>
        <p:txBody>
          <a:bodyPr/>
          <a:lstStyle/>
          <a:p>
            <a:endParaRPr lang="ru-RU"/>
          </a:p>
        </p:txBody>
      </p:sp>
      <p:pic>
        <p:nvPicPr>
          <p:cNvPr id="17423" name="Picture 15" descr="&amp;Kcy;&amp;acy;&amp;rcy;&amp;tcy;&amp;icy;&amp;ncy;&amp;kcy;&amp;icy; &amp;pcy;&amp;ocy; &amp;zcy;&amp;acy;&amp;pcy;&amp;rcy;&amp;ocy;&amp;scy;&amp;ucy; &amp;Pcy;&amp;Rcy;&amp;Ocy;&amp;Gcy;&amp;Rcy;&amp;Acy;&amp;Mcy;&amp;Mcy;&amp;Acy; &amp;Scy;&amp;Tcy;&amp;Acy;&amp;ZHcy;&amp;Icy;&amp;Rcy;&amp;Ocy;&amp;Vcy;&amp;Kcy;&amp;Icy; Concordia"/>
          <p:cNvPicPr>
            <a:picLocks noChangeAspect="1" noChangeArrowheads="1"/>
          </p:cNvPicPr>
          <p:nvPr/>
        </p:nvPicPr>
        <p:blipFill>
          <a:blip r:embed="rId10"/>
          <a:srcRect t="19977" b="24088"/>
          <a:stretch>
            <a:fillRect/>
          </a:stretch>
        </p:blipFill>
        <p:spPr bwMode="auto">
          <a:xfrm>
            <a:off x="6003413" y="3239720"/>
            <a:ext cx="1878013" cy="1000125"/>
          </a:xfrm>
          <a:prstGeom prst="rect">
            <a:avLst/>
          </a:prstGeom>
          <a:noFill/>
          <a:ln w="9525">
            <a:noFill/>
            <a:miter lim="800000"/>
            <a:headEnd/>
            <a:tailEnd/>
          </a:ln>
        </p:spPr>
      </p:pic>
      <p:pic>
        <p:nvPicPr>
          <p:cNvPr id="2" name="Изображение 1" descr="Screen Shot 2016-12-04 at 4.22.55 PM.png"/>
          <p:cNvPicPr>
            <a:picLocks noChangeAspect="1"/>
          </p:cNvPicPr>
          <p:nvPr/>
        </p:nvPicPr>
        <p:blipFill>
          <a:blip r:embed="rId11">
            <a:extLst>
              <a:ext uri="{28A0092B-C50C-407E-A947-70E740481C1C}">
                <a14:useLocalDpi xmlns="" xmlns:a14="http://schemas.microsoft.com/office/drawing/2010/main" val="0"/>
              </a:ext>
            </a:extLst>
          </a:blip>
          <a:stretch>
            <a:fillRect/>
          </a:stretch>
        </p:blipFill>
        <p:spPr>
          <a:xfrm>
            <a:off x="5555600" y="980728"/>
            <a:ext cx="3166565" cy="1008112"/>
          </a:xfrm>
          <a:prstGeom prst="rect">
            <a:avLst/>
          </a:prstGeom>
        </p:spPr>
      </p:pic>
    </p:spTree>
  </p:cSld>
  <p:clrMapOvr>
    <a:masterClrMapping/>
  </p:clrMapOvr>
  <p:transition spd="slow" advClick="0" advTm="25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138242"/>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nodeType="afterEffect">
                                  <p:stCondLst>
                                    <p:cond delay="0"/>
                                  </p:stCondLst>
                                  <p:childTnLst>
                                    <p:set>
                                      <p:cBhvr>
                                        <p:cTn id="9" dur="1" fill="hold">
                                          <p:stCondLst>
                                            <p:cond delay="499"/>
                                          </p:stCondLst>
                                        </p:cTn>
                                        <p:tgtEl>
                                          <p:spTgt spid="17416"/>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nodeType="afterEffect">
                                  <p:stCondLst>
                                    <p:cond delay="0"/>
                                  </p:stCondLst>
                                  <p:childTnLst>
                                    <p:set>
                                      <p:cBhvr>
                                        <p:cTn id="12" dur="1" fill="hold">
                                          <p:stCondLst>
                                            <p:cond delay="499"/>
                                          </p:stCondLst>
                                        </p:cTn>
                                        <p:tgtEl>
                                          <p:spTgt spid="17418"/>
                                        </p:tgtEl>
                                        <p:attrNameLst>
                                          <p:attrName>style.visibility</p:attrName>
                                        </p:attrNameLst>
                                      </p:cBhvr>
                                      <p:to>
                                        <p:strVal val="visible"/>
                                      </p:to>
                                    </p:set>
                                  </p:childTnLst>
                                </p:cTn>
                              </p:par>
                            </p:childTnLst>
                          </p:cTn>
                        </p:par>
                        <p:par>
                          <p:cTn id="13" fill="hold">
                            <p:stCondLst>
                              <p:cond delay="1500"/>
                            </p:stCondLst>
                            <p:childTnLst>
                              <p:par>
                                <p:cTn id="14" presetID="22" presetClass="entr" presetSubtype="4" fill="hold" nodeType="afterEffect">
                                  <p:stCondLst>
                                    <p:cond delay="0"/>
                                  </p:stCondLst>
                                  <p:childTnLst>
                                    <p:set>
                                      <p:cBhvr>
                                        <p:cTn id="15" dur="1" fill="hold">
                                          <p:stCondLst>
                                            <p:cond delay="0"/>
                                          </p:stCondLst>
                                        </p:cTn>
                                        <p:tgtEl>
                                          <p:spTgt spid="17417"/>
                                        </p:tgtEl>
                                        <p:attrNameLst>
                                          <p:attrName>style.visibility</p:attrName>
                                        </p:attrNameLst>
                                      </p:cBhvr>
                                      <p:to>
                                        <p:strVal val="visible"/>
                                      </p:to>
                                    </p:set>
                                    <p:animEffect transition="in" filter="wipe(down)">
                                      <p:cBhvr>
                                        <p:cTn id="16" dur="1000"/>
                                        <p:tgtEl>
                                          <p:spTgt spid="17417"/>
                                        </p:tgtEl>
                                      </p:cBhvr>
                                    </p:animEffect>
                                  </p:childTnLst>
                                </p:cTn>
                              </p:par>
                            </p:childTnLst>
                          </p:cTn>
                        </p:par>
                        <p:par>
                          <p:cTn id="17" fill="hold">
                            <p:stCondLst>
                              <p:cond delay="2500"/>
                            </p:stCondLst>
                            <p:childTnLst>
                              <p:par>
                                <p:cTn id="18" presetID="2" presetClass="entr" presetSubtype="4" fill="hold" nodeType="afterEffect">
                                  <p:stCondLst>
                                    <p:cond delay="0"/>
                                  </p:stCondLst>
                                  <p:childTnLst>
                                    <p:set>
                                      <p:cBhvr>
                                        <p:cTn id="19" dur="1" fill="hold">
                                          <p:stCondLst>
                                            <p:cond delay="0"/>
                                          </p:stCondLst>
                                        </p:cTn>
                                        <p:tgtEl>
                                          <p:spTgt spid="17423"/>
                                        </p:tgtEl>
                                        <p:attrNameLst>
                                          <p:attrName>style.visibility</p:attrName>
                                        </p:attrNameLst>
                                      </p:cBhvr>
                                      <p:to>
                                        <p:strVal val="visible"/>
                                      </p:to>
                                    </p:set>
                                    <p:anim calcmode="lin" valueType="num">
                                      <p:cBhvr additive="base">
                                        <p:cTn id="20" dur="1000" fill="hold"/>
                                        <p:tgtEl>
                                          <p:spTgt spid="17423"/>
                                        </p:tgtEl>
                                        <p:attrNameLst>
                                          <p:attrName>ppt_x</p:attrName>
                                        </p:attrNameLst>
                                      </p:cBhvr>
                                      <p:tavLst>
                                        <p:tav tm="0">
                                          <p:val>
                                            <p:strVal val="#ppt_x"/>
                                          </p:val>
                                        </p:tav>
                                        <p:tav tm="100000">
                                          <p:val>
                                            <p:strVal val="#ppt_x"/>
                                          </p:val>
                                        </p:tav>
                                      </p:tavLst>
                                    </p:anim>
                                    <p:anim calcmode="lin" valueType="num">
                                      <p:cBhvr additive="base">
                                        <p:cTn id="21" dur="1000" fill="hold"/>
                                        <p:tgtEl>
                                          <p:spTgt spid="17423"/>
                                        </p:tgtEl>
                                        <p:attrNameLst>
                                          <p:attrName>ppt_y</p:attrName>
                                        </p:attrNameLst>
                                      </p:cBhvr>
                                      <p:tavLst>
                                        <p:tav tm="0">
                                          <p:val>
                                            <p:strVal val="1+#ppt_h/2"/>
                                          </p:val>
                                        </p:tav>
                                        <p:tav tm="100000">
                                          <p:val>
                                            <p:strVal val="#ppt_y"/>
                                          </p:val>
                                        </p:tav>
                                      </p:tavLst>
                                    </p:anim>
                                  </p:childTnLst>
                                </p:cTn>
                              </p:par>
                            </p:childTnLst>
                          </p:cTn>
                        </p:par>
                        <p:par>
                          <p:cTn id="22" fill="hold">
                            <p:stCondLst>
                              <p:cond delay="3500"/>
                            </p:stCondLst>
                            <p:childTnLst>
                              <p:par>
                                <p:cTn id="23" presetID="1" presetClass="entr" presetSubtype="0" fill="hold" nodeType="afterEffect">
                                  <p:stCondLst>
                                    <p:cond delay="0"/>
                                  </p:stCondLst>
                                  <p:childTnLst>
                                    <p:set>
                                      <p:cBhvr>
                                        <p:cTn id="24" dur="1" fill="hold">
                                          <p:stCondLst>
                                            <p:cond delay="499"/>
                                          </p:stCondLst>
                                        </p:cTn>
                                        <p:tgtEl>
                                          <p:spTgt spid="138247"/>
                                        </p:tgtEl>
                                        <p:attrNameLst>
                                          <p:attrName>style.visibility</p:attrName>
                                        </p:attrNameLst>
                                      </p:cBhvr>
                                      <p:to>
                                        <p:strVal val="visible"/>
                                      </p:to>
                                    </p:set>
                                  </p:childTnLst>
                                </p:cTn>
                              </p:par>
                            </p:childTnLst>
                          </p:cTn>
                        </p:par>
                        <p:par>
                          <p:cTn id="25" fill="hold">
                            <p:stCondLst>
                              <p:cond delay="4000"/>
                            </p:stCondLst>
                            <p:childTnLst>
                              <p:par>
                                <p:cTn id="26" presetID="1" presetClass="entr" presetSubtype="0" fill="hold" nodeType="afterEffect">
                                  <p:stCondLst>
                                    <p:cond delay="0"/>
                                  </p:stCondLst>
                                  <p:childTnLst>
                                    <p:set>
                                      <p:cBhvr>
                                        <p:cTn id="27" dur="1" fill="hold">
                                          <p:stCondLst>
                                            <p:cond delay="499"/>
                                          </p:stCondLst>
                                        </p:cTn>
                                        <p:tgtEl>
                                          <p:spTgt spid="138250"/>
                                        </p:tgtEl>
                                        <p:attrNameLst>
                                          <p:attrName>style.visibility</p:attrName>
                                        </p:attrNameLst>
                                      </p:cBhvr>
                                      <p:to>
                                        <p:strVal val="visible"/>
                                      </p:to>
                                    </p:set>
                                  </p:childTnLst>
                                </p:cTn>
                              </p:par>
                            </p:childTnLst>
                          </p:cTn>
                        </p:par>
                        <p:par>
                          <p:cTn id="28" fill="hold">
                            <p:stCondLst>
                              <p:cond delay="4500"/>
                            </p:stCondLst>
                            <p:childTnLst>
                              <p:par>
                                <p:cTn id="29" presetID="2" presetClass="entr" presetSubtype="4" fill="hold" nodeType="afterEffect">
                                  <p:stCondLst>
                                    <p:cond delay="0"/>
                                  </p:stCondLst>
                                  <p:childTnLst>
                                    <p:set>
                                      <p:cBhvr>
                                        <p:cTn id="30" dur="1" fill="hold">
                                          <p:stCondLst>
                                            <p:cond delay="0"/>
                                          </p:stCondLst>
                                        </p:cTn>
                                        <p:tgtEl>
                                          <p:spTgt spid="17430"/>
                                        </p:tgtEl>
                                        <p:attrNameLst>
                                          <p:attrName>style.visibility</p:attrName>
                                        </p:attrNameLst>
                                      </p:cBhvr>
                                      <p:to>
                                        <p:strVal val="visible"/>
                                      </p:to>
                                    </p:set>
                                    <p:anim calcmode="lin" valueType="num">
                                      <p:cBhvr additive="base">
                                        <p:cTn id="31" dur="1000" fill="hold"/>
                                        <p:tgtEl>
                                          <p:spTgt spid="17430"/>
                                        </p:tgtEl>
                                        <p:attrNameLst>
                                          <p:attrName>ppt_x</p:attrName>
                                        </p:attrNameLst>
                                      </p:cBhvr>
                                      <p:tavLst>
                                        <p:tav tm="0">
                                          <p:val>
                                            <p:strVal val="#ppt_x"/>
                                          </p:val>
                                        </p:tav>
                                        <p:tav tm="100000">
                                          <p:val>
                                            <p:strVal val="#ppt_x"/>
                                          </p:val>
                                        </p:tav>
                                      </p:tavLst>
                                    </p:anim>
                                    <p:anim calcmode="lin" valueType="num">
                                      <p:cBhvr additive="base">
                                        <p:cTn id="32" dur="1000" fill="hold"/>
                                        <p:tgtEl>
                                          <p:spTgt spid="17430"/>
                                        </p:tgtEl>
                                        <p:attrNameLst>
                                          <p:attrName>ppt_y</p:attrName>
                                        </p:attrNameLst>
                                      </p:cBhvr>
                                      <p:tavLst>
                                        <p:tav tm="0">
                                          <p:val>
                                            <p:strVal val="1+#ppt_h/2"/>
                                          </p:val>
                                        </p:tav>
                                        <p:tav tm="100000">
                                          <p:val>
                                            <p:strVal val="#ppt_y"/>
                                          </p:val>
                                        </p:tav>
                                      </p:tavLst>
                                    </p:anim>
                                  </p:childTnLst>
                                </p:cTn>
                              </p:par>
                            </p:childTnLst>
                          </p:cTn>
                        </p:par>
                        <p:par>
                          <p:cTn id="33" fill="hold">
                            <p:stCondLst>
                              <p:cond delay="5500"/>
                            </p:stCondLst>
                            <p:childTnLst>
                              <p:par>
                                <p:cTn id="34" presetID="12" presetClass="entr" presetSubtype="4" fill="hold" grpId="0" nodeType="afterEffect">
                                  <p:stCondLst>
                                    <p:cond delay="0"/>
                                  </p:stCondLst>
                                  <p:childTnLst>
                                    <p:set>
                                      <p:cBhvr>
                                        <p:cTn id="35" dur="1" fill="hold">
                                          <p:stCondLst>
                                            <p:cond delay="0"/>
                                          </p:stCondLst>
                                        </p:cTn>
                                        <p:tgtEl>
                                          <p:spTgt spid="138243">
                                            <p:txEl>
                                              <p:pRg st="2" end="2"/>
                                            </p:txEl>
                                          </p:spTgt>
                                        </p:tgtEl>
                                        <p:attrNameLst>
                                          <p:attrName>style.visibility</p:attrName>
                                        </p:attrNameLst>
                                      </p:cBhvr>
                                      <p:to>
                                        <p:strVal val="visible"/>
                                      </p:to>
                                    </p:set>
                                    <p:animEffect transition="in" filter="slide(fromBottom)">
                                      <p:cBhvr>
                                        <p:cTn id="36" dur="1000"/>
                                        <p:tgtEl>
                                          <p:spTgt spid="138243">
                                            <p:txEl>
                                              <p:pRg st="2" end="2"/>
                                            </p:txEl>
                                          </p:spTgt>
                                        </p:tgtEl>
                                      </p:cBhvr>
                                    </p:animEffect>
                                  </p:childTnLst>
                                </p:cTn>
                              </p:par>
                            </p:childTnLst>
                          </p:cTn>
                        </p:par>
                        <p:par>
                          <p:cTn id="37" fill="hold">
                            <p:stCondLst>
                              <p:cond delay="6500"/>
                            </p:stCondLst>
                            <p:childTnLst>
                              <p:par>
                                <p:cTn id="38" presetID="12" presetClass="entr" presetSubtype="4" fill="hold" grpId="0" nodeType="afterEffect">
                                  <p:stCondLst>
                                    <p:cond delay="0"/>
                                  </p:stCondLst>
                                  <p:childTnLst>
                                    <p:set>
                                      <p:cBhvr>
                                        <p:cTn id="39" dur="1" fill="hold">
                                          <p:stCondLst>
                                            <p:cond delay="0"/>
                                          </p:stCondLst>
                                        </p:cTn>
                                        <p:tgtEl>
                                          <p:spTgt spid="138243">
                                            <p:txEl>
                                              <p:pRg st="3" end="3"/>
                                            </p:txEl>
                                          </p:spTgt>
                                        </p:tgtEl>
                                        <p:attrNameLst>
                                          <p:attrName>style.visibility</p:attrName>
                                        </p:attrNameLst>
                                      </p:cBhvr>
                                      <p:to>
                                        <p:strVal val="visible"/>
                                      </p:to>
                                    </p:set>
                                    <p:animEffect transition="in" filter="slide(fromBottom)">
                                      <p:cBhvr>
                                        <p:cTn id="40" dur="1000"/>
                                        <p:tgtEl>
                                          <p:spTgt spid="138243">
                                            <p:txEl>
                                              <p:pRg st="3" end="3"/>
                                            </p:txEl>
                                          </p:spTgt>
                                        </p:tgtEl>
                                      </p:cBhvr>
                                    </p:animEffect>
                                  </p:childTnLst>
                                </p:cTn>
                              </p:par>
                            </p:childTnLst>
                          </p:cTn>
                        </p:par>
                        <p:par>
                          <p:cTn id="41" fill="hold">
                            <p:stCondLst>
                              <p:cond delay="7500"/>
                            </p:stCondLst>
                            <p:childTnLst>
                              <p:par>
                                <p:cTn id="42" presetID="12" presetClass="entr" presetSubtype="4" fill="hold" grpId="0" nodeType="afterEffect">
                                  <p:stCondLst>
                                    <p:cond delay="0"/>
                                  </p:stCondLst>
                                  <p:childTnLst>
                                    <p:set>
                                      <p:cBhvr>
                                        <p:cTn id="43" dur="1" fill="hold">
                                          <p:stCondLst>
                                            <p:cond delay="0"/>
                                          </p:stCondLst>
                                        </p:cTn>
                                        <p:tgtEl>
                                          <p:spTgt spid="138243">
                                            <p:txEl>
                                              <p:pRg st="4" end="4"/>
                                            </p:txEl>
                                          </p:spTgt>
                                        </p:tgtEl>
                                        <p:attrNameLst>
                                          <p:attrName>style.visibility</p:attrName>
                                        </p:attrNameLst>
                                      </p:cBhvr>
                                      <p:to>
                                        <p:strVal val="visible"/>
                                      </p:to>
                                    </p:set>
                                    <p:animEffect transition="in" filter="slide(fromBottom)">
                                      <p:cBhvr>
                                        <p:cTn id="44" dur="1000"/>
                                        <p:tgtEl>
                                          <p:spTgt spid="13824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242" grpId="0" autoUpdateAnimBg="0"/>
      <p:bldP spid="138243" grpId="0" build="p" autoUpdateAnimBg="0" advAuto="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CERTIFICATES</a:t>
            </a:r>
            <a:endParaRPr lang="ru-RU" dirty="0"/>
          </a:p>
        </p:txBody>
      </p:sp>
      <p:pic>
        <p:nvPicPr>
          <p:cNvPr id="4" name="Picture 2" descr="E:\Презентация_МНТУ\FGncVZ_bodE.jpg"/>
          <p:cNvPicPr>
            <a:picLocks noGrp="1" noChangeAspect="1" noChangeArrowheads="1"/>
          </p:cNvPicPr>
          <p:nvPr>
            <p:ph idx="1"/>
          </p:nvPr>
        </p:nvPicPr>
        <p:blipFill>
          <a:blip r:embed="rId2">
            <a:extLst>
              <a:ext uri="{28A0092B-C50C-407E-A947-70E740481C1C}">
                <a14:useLocalDpi xmlns="" xmlns:a14="http://schemas.microsoft.com/office/drawing/2010/main" val="0"/>
              </a:ext>
            </a:extLst>
          </a:blip>
          <a:srcRect/>
          <a:stretch>
            <a:fillRect/>
          </a:stretch>
        </p:blipFill>
        <p:spPr bwMode="auto">
          <a:xfrm>
            <a:off x="1763688" y="3287880"/>
            <a:ext cx="2345157" cy="1815605"/>
          </a:xfrm>
          <a:prstGeom prst="rect">
            <a:avLst/>
          </a:prstGeom>
          <a:noFill/>
          <a:extLst>
            <a:ext uri="{909E8E84-426E-40DD-AFC4-6F175D3DCCD1}">
              <a14:hiddenFill xmlns="" xmlns:a14="http://schemas.microsoft.com/office/drawing/2010/main">
                <a:solidFill>
                  <a:srgbClr val="FFFFFF"/>
                </a:solidFill>
              </a14:hiddenFill>
            </a:ext>
          </a:extLst>
        </p:spPr>
      </p:pic>
      <p:pic>
        <p:nvPicPr>
          <p:cNvPr id="5" name="Picture 3" descr="E:\Презентация_МНТУ\qK5TU3AmTuc.jpg"/>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4139952" y="4881882"/>
            <a:ext cx="2459717" cy="1904583"/>
          </a:xfrm>
          <a:prstGeom prst="rect">
            <a:avLst/>
          </a:prstGeom>
          <a:noFill/>
          <a:extLst>
            <a:ext uri="{909E8E84-426E-40DD-AFC4-6F175D3DCCD1}">
              <a14:hiddenFill xmlns="" xmlns:a14="http://schemas.microsoft.com/office/drawing/2010/main">
                <a:solidFill>
                  <a:srgbClr val="FFFFFF"/>
                </a:solidFill>
              </a14:hiddenFill>
            </a:ext>
          </a:extLst>
        </p:spPr>
      </p:pic>
      <p:pic>
        <p:nvPicPr>
          <p:cNvPr id="9218" name="Picture 2" descr="C:\Documents and Settings\admin\Рабочий стол\ЕБ\Правознавсаг.jpg"/>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231627" y="4941168"/>
            <a:ext cx="2306586" cy="1786012"/>
          </a:xfrm>
          <a:prstGeom prst="rect">
            <a:avLst/>
          </a:prstGeom>
          <a:noFill/>
          <a:extLst>
            <a:ext uri="{909E8E84-426E-40DD-AFC4-6F175D3DCCD1}">
              <a14:hiddenFill xmlns="" xmlns:a14="http://schemas.microsoft.com/office/drawing/2010/main">
                <a:solidFill>
                  <a:srgbClr val="FFFFFF"/>
                </a:solidFill>
              </a14:hiddenFill>
            </a:ext>
          </a:extLst>
        </p:spPr>
      </p:pic>
      <p:pic>
        <p:nvPicPr>
          <p:cNvPr id="9219" name="Picture 3" descr="C:\Documents and Settings\admin\Рабочий стол\ЕБ\Видобування нафти азу МАГ 1.jpg"/>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6121287" y="1253536"/>
            <a:ext cx="2448272" cy="1739413"/>
          </a:xfrm>
          <a:prstGeom prst="rect">
            <a:avLst/>
          </a:prstGeom>
          <a:noFill/>
          <a:extLst>
            <a:ext uri="{909E8E84-426E-40DD-AFC4-6F175D3DCCD1}">
              <a14:hiddenFill xmlns="" xmlns:a14="http://schemas.microsoft.com/office/drawing/2010/main">
                <a:solidFill>
                  <a:srgbClr val="FFFFFF"/>
                </a:solidFill>
              </a14:hiddenFill>
            </a:ext>
          </a:extLst>
        </p:spPr>
      </p:pic>
      <p:pic>
        <p:nvPicPr>
          <p:cNvPr id="9220" name="Picture 4" descr="C:\Documents and Settings\admin\Рабочий стол\ЕБ\Газонафтопроводи азонафтосховища МАГ 1.jpg"/>
          <p:cNvPicPr>
            <a:picLocks noChangeAspect="1" noChangeArrowheads="1"/>
          </p:cNvPicPr>
          <p:nvPr/>
        </p:nvPicPr>
        <p:blipFill>
          <a:blip r:embed="rId6">
            <a:extLst>
              <a:ext uri="{28A0092B-C50C-407E-A947-70E740481C1C}">
                <a14:useLocalDpi xmlns="" xmlns:a14="http://schemas.microsoft.com/office/drawing/2010/main" val="0"/>
              </a:ext>
            </a:extLst>
          </a:blip>
          <a:srcRect/>
          <a:stretch>
            <a:fillRect/>
          </a:stretch>
        </p:blipFill>
        <p:spPr bwMode="auto">
          <a:xfrm>
            <a:off x="3851920" y="2251442"/>
            <a:ext cx="2389554" cy="1697695"/>
          </a:xfrm>
          <a:prstGeom prst="rect">
            <a:avLst/>
          </a:prstGeom>
          <a:noFill/>
          <a:extLst>
            <a:ext uri="{909E8E84-426E-40DD-AFC4-6F175D3DCCD1}">
              <a14:hiddenFill xmlns="" xmlns:a14="http://schemas.microsoft.com/office/drawing/2010/main">
                <a:solidFill>
                  <a:srgbClr val="FFFFFF"/>
                </a:solidFill>
              </a14:hiddenFill>
            </a:ext>
          </a:extLst>
        </p:spPr>
      </p:pic>
      <p:pic>
        <p:nvPicPr>
          <p:cNvPr id="9222" name="Picture 6" descr="C:\Documents and Settings\admin\Рабочий стол\ЕБ\Інформаційні упрачі системи та технології (за галузями) Маг.jpg"/>
          <p:cNvPicPr>
            <a:picLocks noChangeAspect="1" noChangeArrowheads="1"/>
          </p:cNvPicPr>
          <p:nvPr/>
        </p:nvPicPr>
        <p:blipFill>
          <a:blip r:embed="rId7">
            <a:extLst>
              <a:ext uri="{28A0092B-C50C-407E-A947-70E740481C1C}">
                <a14:useLocalDpi xmlns="" xmlns:a14="http://schemas.microsoft.com/office/drawing/2010/main" val="0"/>
              </a:ext>
            </a:extLst>
          </a:blip>
          <a:srcRect/>
          <a:stretch>
            <a:fillRect/>
          </a:stretch>
        </p:blipFill>
        <p:spPr bwMode="auto">
          <a:xfrm>
            <a:off x="6413228" y="3789040"/>
            <a:ext cx="2520974" cy="1952015"/>
          </a:xfrm>
          <a:prstGeom prst="rect">
            <a:avLst/>
          </a:prstGeom>
          <a:noFill/>
          <a:extLst>
            <a:ext uri="{909E8E84-426E-40DD-AFC4-6F175D3DCCD1}">
              <a14:hiddenFill xmlns="" xmlns:a14="http://schemas.microsoft.com/office/drawing/2010/main">
                <a:solidFill>
                  <a:srgbClr val="FFFFFF"/>
                </a:solidFill>
              </a14:hiddenFill>
            </a:ext>
          </a:extLst>
        </p:spPr>
      </p:pic>
      <p:pic>
        <p:nvPicPr>
          <p:cNvPr id="9223" name="Picture 7" descr="C:\Documents and Settings\admin\Рабочий стол\ЕБ\3.МенеМАГ.jpg"/>
          <p:cNvPicPr>
            <a:picLocks noChangeAspect="1" noChangeArrowheads="1"/>
          </p:cNvPicPr>
          <p:nvPr/>
        </p:nvPicPr>
        <p:blipFill>
          <a:blip r:embed="rId8">
            <a:extLst>
              <a:ext uri="{28A0092B-C50C-407E-A947-70E740481C1C}">
                <a14:useLocalDpi xmlns="" xmlns:a14="http://schemas.microsoft.com/office/drawing/2010/main" val="0"/>
              </a:ext>
            </a:extLst>
          </a:blip>
          <a:srcRect/>
          <a:stretch>
            <a:fillRect/>
          </a:stretch>
        </p:blipFill>
        <p:spPr bwMode="auto">
          <a:xfrm>
            <a:off x="323528" y="1356617"/>
            <a:ext cx="2448272" cy="1739412"/>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432030357"/>
      </p:ext>
    </p:extLst>
  </p:cSld>
  <p:clrMapOvr>
    <a:masterClrMapping/>
  </p:clrMapOvr>
  <p:transition spd="slow" advClick="0" advTm="10000">
    <p:wheel spokes="8"/>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1" name="Rectangle 3"/>
          <p:cNvSpPr>
            <a:spLocks noGrp="1" noChangeArrowheads="1"/>
          </p:cNvSpPr>
          <p:nvPr>
            <p:ph type="body" idx="1"/>
          </p:nvPr>
        </p:nvSpPr>
        <p:spPr>
          <a:xfrm>
            <a:off x="611188" y="2133600"/>
            <a:ext cx="8137525" cy="2303463"/>
          </a:xfrm>
        </p:spPr>
        <p:txBody>
          <a:bodyPr/>
          <a:lstStyle/>
          <a:p>
            <a:pPr algn="ctr" eaLnBrk="1" hangingPunct="1">
              <a:lnSpc>
                <a:spcPct val="80000"/>
              </a:lnSpc>
              <a:buFont typeface="Wingdings" pitchFamily="2" charset="2"/>
              <a:buNone/>
              <a:defRPr/>
            </a:pPr>
            <a:endParaRPr lang="ru-RU" sz="1800" b="1" dirty="0" smtClean="0">
              <a:latin typeface="Franklin Gothic Medium" pitchFamily="34" charset="0"/>
            </a:endParaRPr>
          </a:p>
        </p:txBody>
      </p:sp>
      <p:pic>
        <p:nvPicPr>
          <p:cNvPr id="2055" name="Picture 9"/>
          <p:cNvPicPr>
            <a:picLocks noChangeAspect="1" noChangeArrowheads="1"/>
          </p:cNvPicPr>
          <p:nvPr/>
        </p:nvPicPr>
        <p:blipFill>
          <a:blip r:embed="rId2"/>
          <a:srcRect l="4762" b="3448"/>
          <a:stretch>
            <a:fillRect/>
          </a:stretch>
        </p:blipFill>
        <p:spPr bwMode="auto">
          <a:xfrm>
            <a:off x="5436095" y="4491163"/>
            <a:ext cx="1562739" cy="2187835"/>
          </a:xfrm>
          <a:prstGeom prst="rect">
            <a:avLst/>
          </a:prstGeom>
          <a:noFill/>
          <a:ln w="9525">
            <a:noFill/>
            <a:miter lim="800000"/>
            <a:headEnd/>
            <a:tailEnd/>
          </a:ln>
        </p:spPr>
      </p:pic>
      <p:pic>
        <p:nvPicPr>
          <p:cNvPr id="2057" name="Picture 11"/>
          <p:cNvPicPr>
            <a:picLocks noChangeAspect="1" noChangeArrowheads="1"/>
          </p:cNvPicPr>
          <p:nvPr/>
        </p:nvPicPr>
        <p:blipFill>
          <a:blip r:embed="rId3"/>
          <a:srcRect/>
          <a:stretch>
            <a:fillRect/>
          </a:stretch>
        </p:blipFill>
        <p:spPr bwMode="auto">
          <a:xfrm>
            <a:off x="3595291" y="1999557"/>
            <a:ext cx="1545967" cy="2241654"/>
          </a:xfrm>
          <a:prstGeom prst="rect">
            <a:avLst/>
          </a:prstGeom>
          <a:noFill/>
          <a:ln w="9525">
            <a:noFill/>
            <a:miter lim="800000"/>
            <a:headEnd/>
            <a:tailEnd/>
          </a:ln>
        </p:spPr>
      </p:pic>
      <p:pic>
        <p:nvPicPr>
          <p:cNvPr id="2058" name="Picture 12"/>
          <p:cNvPicPr>
            <a:picLocks noChangeAspect="1" noChangeArrowheads="1"/>
          </p:cNvPicPr>
          <p:nvPr/>
        </p:nvPicPr>
        <p:blipFill>
          <a:blip r:embed="rId4"/>
          <a:srcRect r="2477" b="1805"/>
          <a:stretch>
            <a:fillRect/>
          </a:stretch>
        </p:blipFill>
        <p:spPr bwMode="auto">
          <a:xfrm>
            <a:off x="5367483" y="1976160"/>
            <a:ext cx="1631352" cy="2252820"/>
          </a:xfrm>
          <a:prstGeom prst="rect">
            <a:avLst/>
          </a:prstGeom>
          <a:noFill/>
          <a:ln w="9525">
            <a:noFill/>
            <a:miter lim="800000"/>
            <a:headEnd/>
            <a:tailEnd/>
          </a:ln>
        </p:spPr>
      </p:pic>
      <p:pic>
        <p:nvPicPr>
          <p:cNvPr id="2059" name="Picture 13"/>
          <p:cNvPicPr>
            <a:picLocks noChangeAspect="1" noChangeArrowheads="1"/>
          </p:cNvPicPr>
          <p:nvPr/>
        </p:nvPicPr>
        <p:blipFill>
          <a:blip r:embed="rId5"/>
          <a:srcRect l="9091" t="3310" r="4546" b="4044"/>
          <a:stretch>
            <a:fillRect/>
          </a:stretch>
        </p:blipFill>
        <p:spPr bwMode="auto">
          <a:xfrm>
            <a:off x="3577847" y="4491163"/>
            <a:ext cx="1615392" cy="2178373"/>
          </a:xfrm>
          <a:prstGeom prst="rect">
            <a:avLst/>
          </a:prstGeom>
          <a:noFill/>
          <a:ln w="9525">
            <a:noFill/>
            <a:miter lim="800000"/>
            <a:headEnd/>
            <a:tailEnd/>
          </a:ln>
        </p:spPr>
      </p:pic>
      <p:pic>
        <p:nvPicPr>
          <p:cNvPr id="2060" name="Picture 14"/>
          <p:cNvPicPr>
            <a:picLocks noChangeAspect="1" noChangeArrowheads="1"/>
          </p:cNvPicPr>
          <p:nvPr/>
        </p:nvPicPr>
        <p:blipFill>
          <a:blip r:embed="rId6"/>
          <a:srcRect/>
          <a:stretch>
            <a:fillRect/>
          </a:stretch>
        </p:blipFill>
        <p:spPr bwMode="auto">
          <a:xfrm>
            <a:off x="46855" y="1976160"/>
            <a:ext cx="1572006" cy="2162538"/>
          </a:xfrm>
          <a:prstGeom prst="rect">
            <a:avLst/>
          </a:prstGeom>
          <a:noFill/>
          <a:ln w="9525">
            <a:noFill/>
            <a:miter lim="800000"/>
            <a:headEnd/>
            <a:tailEnd/>
          </a:ln>
        </p:spPr>
      </p:pic>
      <p:pic>
        <p:nvPicPr>
          <p:cNvPr id="2061" name="Picture 15"/>
          <p:cNvPicPr>
            <a:picLocks noChangeAspect="1" noChangeArrowheads="1"/>
          </p:cNvPicPr>
          <p:nvPr/>
        </p:nvPicPr>
        <p:blipFill>
          <a:blip r:embed="rId7"/>
          <a:srcRect/>
          <a:stretch>
            <a:fillRect/>
          </a:stretch>
        </p:blipFill>
        <p:spPr bwMode="auto">
          <a:xfrm>
            <a:off x="1828120" y="4558096"/>
            <a:ext cx="1464604" cy="2011996"/>
          </a:xfrm>
          <a:prstGeom prst="rect">
            <a:avLst/>
          </a:prstGeom>
          <a:noFill/>
          <a:ln w="9525">
            <a:noFill/>
            <a:miter lim="800000"/>
            <a:headEnd/>
            <a:tailEnd/>
          </a:ln>
        </p:spPr>
      </p:pic>
      <p:pic>
        <p:nvPicPr>
          <p:cNvPr id="2056" name="Picture 10"/>
          <p:cNvPicPr>
            <a:picLocks noChangeAspect="1" noChangeArrowheads="1"/>
          </p:cNvPicPr>
          <p:nvPr/>
        </p:nvPicPr>
        <p:blipFill>
          <a:blip r:embed="rId8"/>
          <a:srcRect l="9090" t="3448" r="4547" b="3448"/>
          <a:stretch>
            <a:fillRect/>
          </a:stretch>
        </p:blipFill>
        <p:spPr bwMode="auto">
          <a:xfrm>
            <a:off x="166801" y="4484766"/>
            <a:ext cx="1452060" cy="2063453"/>
          </a:xfrm>
          <a:prstGeom prst="rect">
            <a:avLst/>
          </a:prstGeom>
          <a:noFill/>
          <a:ln w="9525">
            <a:noFill/>
            <a:miter lim="800000"/>
            <a:headEnd/>
            <a:tailEnd/>
          </a:ln>
        </p:spPr>
      </p:pic>
      <p:pic>
        <p:nvPicPr>
          <p:cNvPr id="15" name="Рисунок 14" descr="C:\Documents and Settings\1\Рабочий стол\Презентации\ФОТО\Подяки0001.jpg"/>
          <p:cNvPicPr>
            <a:picLocks noChangeAspect="1" noChangeArrowheads="1"/>
          </p:cNvPicPr>
          <p:nvPr/>
        </p:nvPicPr>
        <p:blipFill>
          <a:blip r:embed="rId9"/>
          <a:srcRect/>
          <a:stretch>
            <a:fillRect/>
          </a:stretch>
        </p:blipFill>
        <p:spPr bwMode="auto">
          <a:xfrm>
            <a:off x="7398532" y="4581939"/>
            <a:ext cx="1476707" cy="2097059"/>
          </a:xfrm>
          <a:prstGeom prst="rect">
            <a:avLst/>
          </a:prstGeom>
          <a:noFill/>
          <a:ln w="9525">
            <a:noFill/>
            <a:miter lim="800000"/>
            <a:headEnd/>
            <a:tailEnd/>
          </a:ln>
        </p:spPr>
      </p:pic>
      <p:pic>
        <p:nvPicPr>
          <p:cNvPr id="16" name="Рисунок 15" descr="C:\Documents and Settings\1\Рабочий стол\Презентации\ФОТО\Подяки0002.jpg"/>
          <p:cNvPicPr>
            <a:picLocks noChangeAspect="1" noChangeArrowheads="1"/>
          </p:cNvPicPr>
          <p:nvPr/>
        </p:nvPicPr>
        <p:blipFill>
          <a:blip r:embed="rId10"/>
          <a:srcRect/>
          <a:stretch>
            <a:fillRect/>
          </a:stretch>
        </p:blipFill>
        <p:spPr bwMode="auto">
          <a:xfrm>
            <a:off x="7262351" y="1976159"/>
            <a:ext cx="1602959" cy="2265051"/>
          </a:xfrm>
          <a:prstGeom prst="rect">
            <a:avLst/>
          </a:prstGeom>
          <a:noFill/>
          <a:ln w="9525">
            <a:noFill/>
            <a:miter lim="800000"/>
            <a:headEnd/>
            <a:tailEnd/>
          </a:ln>
        </p:spPr>
      </p:pic>
      <p:pic>
        <p:nvPicPr>
          <p:cNvPr id="17" name="Рисунок 16" descr="C:\Documents and Settings\1\Рабочий стол\Презентации\ФОТО\Подяки0003.jpg"/>
          <p:cNvPicPr>
            <a:picLocks noChangeAspect="1" noChangeArrowheads="1"/>
          </p:cNvPicPr>
          <p:nvPr/>
        </p:nvPicPr>
        <p:blipFill>
          <a:blip r:embed="rId11"/>
          <a:srcRect r="4147"/>
          <a:stretch>
            <a:fillRect/>
          </a:stretch>
        </p:blipFill>
        <p:spPr bwMode="auto">
          <a:xfrm>
            <a:off x="1828119" y="1999557"/>
            <a:ext cx="1502044" cy="2222324"/>
          </a:xfrm>
          <a:prstGeom prst="rect">
            <a:avLst/>
          </a:prstGeom>
          <a:noFill/>
          <a:ln w="9525">
            <a:noFill/>
            <a:miter lim="800000"/>
            <a:headEnd/>
            <a:tailEnd/>
          </a:ln>
        </p:spPr>
      </p:pic>
      <p:sp>
        <p:nvSpPr>
          <p:cNvPr id="2" name="Название 1"/>
          <p:cNvSpPr>
            <a:spLocks noGrp="1"/>
          </p:cNvSpPr>
          <p:nvPr>
            <p:ph type="title"/>
          </p:nvPr>
        </p:nvSpPr>
        <p:spPr>
          <a:xfrm>
            <a:off x="251520" y="274638"/>
            <a:ext cx="6192688" cy="1143000"/>
          </a:xfrm>
        </p:spPr>
        <p:txBody>
          <a:bodyPr/>
          <a:lstStyle/>
          <a:p>
            <a:r>
              <a:rPr lang="en-US" dirty="0" smtClean="0"/>
              <a:t>AWARDS</a:t>
            </a:r>
            <a:endParaRPr lang="ru-RU" dirty="0"/>
          </a:p>
        </p:txBody>
      </p:sp>
      <p:pic>
        <p:nvPicPr>
          <p:cNvPr id="18" name="Рисунок 17" descr="C:\Documents and Settings\Bibl\Рабочий стол\Logo1_ISTU.gif"/>
          <p:cNvPicPr/>
          <p:nvPr/>
        </p:nvPicPr>
        <p:blipFill>
          <a:blip r:embed="rId12">
            <a:extLst>
              <a:ext uri="{28A0092B-C50C-407E-A947-70E740481C1C}">
                <a14:useLocalDpi xmlns="" xmlns:a14="http://schemas.microsoft.com/office/drawing/2010/main" val="0"/>
              </a:ext>
            </a:extLst>
          </a:blip>
          <a:srcRect/>
          <a:stretch>
            <a:fillRect/>
          </a:stretch>
        </p:blipFill>
        <p:spPr bwMode="auto">
          <a:xfrm>
            <a:off x="6444208" y="188640"/>
            <a:ext cx="2448272" cy="985596"/>
          </a:xfrm>
          <a:prstGeom prst="ellipse">
            <a:avLst/>
          </a:prstGeom>
          <a:ln>
            <a:noFill/>
          </a:ln>
          <a:effectLst>
            <a:softEdge rad="112500"/>
          </a:effectLst>
        </p:spPr>
      </p:pic>
    </p:spTree>
  </p:cSld>
  <p:clrMapOvr>
    <a:masterClrMapping/>
  </p:clrMapOvr>
  <p:transition spd="slow" advClick="0" advTm="15000">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57"/>
                                        </p:tgtEl>
                                        <p:attrNameLst>
                                          <p:attrName>style.visibility</p:attrName>
                                        </p:attrNameLst>
                                      </p:cBhvr>
                                      <p:to>
                                        <p:strVal val="visible"/>
                                      </p:to>
                                    </p:set>
                                    <p:anim calcmode="lin" valueType="num">
                                      <p:cBhvr additive="base">
                                        <p:cTn id="7" dur="500" fill="hold"/>
                                        <p:tgtEl>
                                          <p:spTgt spid="2057"/>
                                        </p:tgtEl>
                                        <p:attrNameLst>
                                          <p:attrName>ppt_x</p:attrName>
                                        </p:attrNameLst>
                                      </p:cBhvr>
                                      <p:tavLst>
                                        <p:tav tm="0">
                                          <p:val>
                                            <p:strVal val="#ppt_x"/>
                                          </p:val>
                                        </p:tav>
                                        <p:tav tm="100000">
                                          <p:val>
                                            <p:strVal val="#ppt_x"/>
                                          </p:val>
                                        </p:tav>
                                      </p:tavLst>
                                    </p:anim>
                                    <p:anim calcmode="lin" valueType="num">
                                      <p:cBhvr additive="base">
                                        <p:cTn id="8" dur="500" fill="hold"/>
                                        <p:tgtEl>
                                          <p:spTgt spid="205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060"/>
                                        </p:tgtEl>
                                        <p:attrNameLst>
                                          <p:attrName>style.visibility</p:attrName>
                                        </p:attrNameLst>
                                      </p:cBhvr>
                                      <p:to>
                                        <p:strVal val="visible"/>
                                      </p:to>
                                    </p:set>
                                    <p:anim calcmode="lin" valueType="num">
                                      <p:cBhvr additive="base">
                                        <p:cTn id="13" dur="500" fill="hold"/>
                                        <p:tgtEl>
                                          <p:spTgt spid="2060"/>
                                        </p:tgtEl>
                                        <p:attrNameLst>
                                          <p:attrName>ppt_x</p:attrName>
                                        </p:attrNameLst>
                                      </p:cBhvr>
                                      <p:tavLst>
                                        <p:tav tm="0">
                                          <p:val>
                                            <p:strVal val="#ppt_x"/>
                                          </p:val>
                                        </p:tav>
                                        <p:tav tm="100000">
                                          <p:val>
                                            <p:strVal val="#ppt_x"/>
                                          </p:val>
                                        </p:tav>
                                      </p:tavLst>
                                    </p:anim>
                                    <p:anim calcmode="lin" valueType="num">
                                      <p:cBhvr additive="base">
                                        <p:cTn id="14" dur="500" fill="hold"/>
                                        <p:tgtEl>
                                          <p:spTgt spid="206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061"/>
                                        </p:tgtEl>
                                        <p:attrNameLst>
                                          <p:attrName>style.visibility</p:attrName>
                                        </p:attrNameLst>
                                      </p:cBhvr>
                                      <p:to>
                                        <p:strVal val="visible"/>
                                      </p:to>
                                    </p:set>
                                    <p:anim calcmode="lin" valueType="num">
                                      <p:cBhvr additive="base">
                                        <p:cTn id="19" dur="500" fill="hold"/>
                                        <p:tgtEl>
                                          <p:spTgt spid="2061"/>
                                        </p:tgtEl>
                                        <p:attrNameLst>
                                          <p:attrName>ppt_x</p:attrName>
                                        </p:attrNameLst>
                                      </p:cBhvr>
                                      <p:tavLst>
                                        <p:tav tm="0">
                                          <p:val>
                                            <p:strVal val="#ppt_x"/>
                                          </p:val>
                                        </p:tav>
                                        <p:tav tm="100000">
                                          <p:val>
                                            <p:strVal val="#ppt_x"/>
                                          </p:val>
                                        </p:tav>
                                      </p:tavLst>
                                    </p:anim>
                                    <p:anim calcmode="lin" valueType="num">
                                      <p:cBhvr additive="base">
                                        <p:cTn id="20" dur="500" fill="hold"/>
                                        <p:tgtEl>
                                          <p:spTgt spid="206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055"/>
                                        </p:tgtEl>
                                        <p:attrNameLst>
                                          <p:attrName>style.visibility</p:attrName>
                                        </p:attrNameLst>
                                      </p:cBhvr>
                                      <p:to>
                                        <p:strVal val="visible"/>
                                      </p:to>
                                    </p:set>
                                    <p:anim calcmode="lin" valueType="num">
                                      <p:cBhvr additive="base">
                                        <p:cTn id="31" dur="500" fill="hold"/>
                                        <p:tgtEl>
                                          <p:spTgt spid="2055"/>
                                        </p:tgtEl>
                                        <p:attrNameLst>
                                          <p:attrName>ppt_x</p:attrName>
                                        </p:attrNameLst>
                                      </p:cBhvr>
                                      <p:tavLst>
                                        <p:tav tm="0">
                                          <p:val>
                                            <p:strVal val="#ppt_x"/>
                                          </p:val>
                                        </p:tav>
                                        <p:tav tm="100000">
                                          <p:val>
                                            <p:strVal val="#ppt_x"/>
                                          </p:val>
                                        </p:tav>
                                      </p:tavLst>
                                    </p:anim>
                                    <p:anim calcmode="lin" valueType="num">
                                      <p:cBhvr additive="base">
                                        <p:cTn id="32" dur="500" fill="hold"/>
                                        <p:tgtEl>
                                          <p:spTgt spid="2055"/>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056"/>
                                        </p:tgtEl>
                                        <p:attrNameLst>
                                          <p:attrName>style.visibility</p:attrName>
                                        </p:attrNameLst>
                                      </p:cBhvr>
                                      <p:to>
                                        <p:strVal val="visible"/>
                                      </p:to>
                                    </p:set>
                                    <p:anim calcmode="lin" valueType="num">
                                      <p:cBhvr additive="base">
                                        <p:cTn id="37" dur="500" fill="hold"/>
                                        <p:tgtEl>
                                          <p:spTgt spid="2056"/>
                                        </p:tgtEl>
                                        <p:attrNameLst>
                                          <p:attrName>ppt_x</p:attrName>
                                        </p:attrNameLst>
                                      </p:cBhvr>
                                      <p:tavLst>
                                        <p:tav tm="0">
                                          <p:val>
                                            <p:strVal val="#ppt_x"/>
                                          </p:val>
                                        </p:tav>
                                        <p:tav tm="100000">
                                          <p:val>
                                            <p:strVal val="#ppt_x"/>
                                          </p:val>
                                        </p:tav>
                                      </p:tavLst>
                                    </p:anim>
                                    <p:anim calcmode="lin" valueType="num">
                                      <p:cBhvr additive="base">
                                        <p:cTn id="38" dur="500" fill="hold"/>
                                        <p:tgtEl>
                                          <p:spTgt spid="2056"/>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058"/>
                                        </p:tgtEl>
                                        <p:attrNameLst>
                                          <p:attrName>style.visibility</p:attrName>
                                        </p:attrNameLst>
                                      </p:cBhvr>
                                      <p:to>
                                        <p:strVal val="visible"/>
                                      </p:to>
                                    </p:set>
                                    <p:anim calcmode="lin" valueType="num">
                                      <p:cBhvr additive="base">
                                        <p:cTn id="43" dur="500" fill="hold"/>
                                        <p:tgtEl>
                                          <p:spTgt spid="2058"/>
                                        </p:tgtEl>
                                        <p:attrNameLst>
                                          <p:attrName>ppt_x</p:attrName>
                                        </p:attrNameLst>
                                      </p:cBhvr>
                                      <p:tavLst>
                                        <p:tav tm="0">
                                          <p:val>
                                            <p:strVal val="#ppt_x"/>
                                          </p:val>
                                        </p:tav>
                                        <p:tav tm="100000">
                                          <p:val>
                                            <p:strVal val="#ppt_x"/>
                                          </p:val>
                                        </p:tav>
                                      </p:tavLst>
                                    </p:anim>
                                    <p:anim calcmode="lin" valueType="num">
                                      <p:cBhvr additive="base">
                                        <p:cTn id="44" dur="500" fill="hold"/>
                                        <p:tgtEl>
                                          <p:spTgt spid="2058"/>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500" fill="hold"/>
                                        <p:tgtEl>
                                          <p:spTgt spid="16"/>
                                        </p:tgtEl>
                                        <p:attrNameLst>
                                          <p:attrName>ppt_x</p:attrName>
                                        </p:attrNameLst>
                                      </p:cBhvr>
                                      <p:tavLst>
                                        <p:tav tm="0">
                                          <p:val>
                                            <p:strVal val="#ppt_x"/>
                                          </p:val>
                                        </p:tav>
                                        <p:tav tm="100000">
                                          <p:val>
                                            <p:strVal val="#ppt_x"/>
                                          </p:val>
                                        </p:tav>
                                      </p:tavLst>
                                    </p:anim>
                                    <p:anim calcmode="lin" valueType="num">
                                      <p:cBhvr additive="base">
                                        <p:cTn id="5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2059"/>
                                        </p:tgtEl>
                                        <p:attrNameLst>
                                          <p:attrName>style.visibility</p:attrName>
                                        </p:attrNameLst>
                                      </p:cBhvr>
                                      <p:to>
                                        <p:strVal val="visible"/>
                                      </p:to>
                                    </p:set>
                                    <p:anim calcmode="lin" valueType="num">
                                      <p:cBhvr additive="base">
                                        <p:cTn id="55" dur="500" fill="hold"/>
                                        <p:tgtEl>
                                          <p:spTgt spid="2059"/>
                                        </p:tgtEl>
                                        <p:attrNameLst>
                                          <p:attrName>ppt_x</p:attrName>
                                        </p:attrNameLst>
                                      </p:cBhvr>
                                      <p:tavLst>
                                        <p:tav tm="0">
                                          <p:val>
                                            <p:strVal val="#ppt_x"/>
                                          </p:val>
                                        </p:tav>
                                        <p:tav tm="100000">
                                          <p:val>
                                            <p:strVal val="#ppt_x"/>
                                          </p:val>
                                        </p:tav>
                                      </p:tavLst>
                                    </p:anim>
                                    <p:anim calcmode="lin" valueType="num">
                                      <p:cBhvr additive="base">
                                        <p:cTn id="56" dur="500" fill="hold"/>
                                        <p:tgtEl>
                                          <p:spTgt spid="2059"/>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500" fill="hold"/>
                                        <p:tgtEl>
                                          <p:spTgt spid="15"/>
                                        </p:tgtEl>
                                        <p:attrNameLst>
                                          <p:attrName>ppt_x</p:attrName>
                                        </p:attrNameLst>
                                      </p:cBhvr>
                                      <p:tavLst>
                                        <p:tav tm="0">
                                          <p:val>
                                            <p:strVal val="#ppt_x"/>
                                          </p:val>
                                        </p:tav>
                                        <p:tav tm="100000">
                                          <p:val>
                                            <p:strVal val="#ppt_x"/>
                                          </p:val>
                                        </p:tav>
                                      </p:tavLst>
                                    </p:anim>
                                    <p:anim calcmode="lin" valueType="num">
                                      <p:cBhvr additive="base">
                                        <p:cTn id="6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15820" y="260648"/>
            <a:ext cx="6203032" cy="1143000"/>
          </a:xfrm>
        </p:spPr>
        <p:txBody>
          <a:bodyPr/>
          <a:lstStyle/>
          <a:p>
            <a:r>
              <a:rPr lang="en-US" dirty="0" err="1" smtClean="0"/>
              <a:t>ISTU</a:t>
            </a:r>
            <a:r>
              <a:rPr lang="en-US" dirty="0" smtClean="0"/>
              <a:t> RESOURCE BASE </a:t>
            </a:r>
            <a:endParaRPr lang="ru-RU" dirty="0"/>
          </a:p>
        </p:txBody>
      </p:sp>
      <p:sp>
        <p:nvSpPr>
          <p:cNvPr id="5" name="Объект 4"/>
          <p:cNvSpPr>
            <a:spLocks noGrp="1"/>
          </p:cNvSpPr>
          <p:nvPr>
            <p:ph idx="1"/>
          </p:nvPr>
        </p:nvSpPr>
        <p:spPr>
          <a:xfrm>
            <a:off x="3851920" y="1600200"/>
            <a:ext cx="5040560" cy="4525963"/>
          </a:xfrm>
        </p:spPr>
        <p:txBody>
          <a:bodyPr/>
          <a:lstStyle/>
          <a:p>
            <a:pPr marL="0" indent="0">
              <a:buNone/>
            </a:pPr>
            <a:r>
              <a:rPr lang="ru-RU" sz="3000" dirty="0" smtClean="0"/>
              <a:t> </a:t>
            </a:r>
            <a:r>
              <a:rPr lang="en-US" sz="3000" dirty="0" smtClean="0"/>
              <a:t>The training is conducted in</a:t>
            </a:r>
            <a:r>
              <a:rPr lang="ru-RU" sz="3000" dirty="0" smtClean="0"/>
              <a:t>:  </a:t>
            </a:r>
          </a:p>
          <a:p>
            <a:r>
              <a:rPr lang="en-US" sz="3000" dirty="0" smtClean="0"/>
              <a:t>well-equipped information centers, modern laboratories</a:t>
            </a:r>
            <a:r>
              <a:rPr lang="ru-RU" sz="3000" dirty="0" smtClean="0"/>
              <a:t>, </a:t>
            </a:r>
          </a:p>
          <a:p>
            <a:r>
              <a:rPr lang="en-US" sz="3000" dirty="0" smtClean="0"/>
              <a:t>computer classes</a:t>
            </a:r>
            <a:r>
              <a:rPr lang="ru-RU" sz="3000" dirty="0" smtClean="0"/>
              <a:t>, </a:t>
            </a:r>
          </a:p>
          <a:p>
            <a:r>
              <a:rPr lang="en-US" sz="3000" dirty="0" smtClean="0"/>
              <a:t>sport halls and gyms</a:t>
            </a:r>
            <a:r>
              <a:rPr lang="ru-RU" sz="3000" dirty="0" smtClean="0"/>
              <a:t>.</a:t>
            </a:r>
            <a:endParaRPr lang="ru-RU" sz="3000" dirty="0"/>
          </a:p>
        </p:txBody>
      </p:sp>
      <p:pic>
        <p:nvPicPr>
          <p:cNvPr id="7" name="Рисунок 6" descr="C:\Documents and Settings\Bibl\Рабочий стол\Logo1_ISTU.gif"/>
          <p:cNvPicPr/>
          <p:nvPr/>
        </p:nvPicPr>
        <p:blipFill>
          <a:blip r:embed="rId2">
            <a:extLst>
              <a:ext uri="{28A0092B-C50C-407E-A947-70E740481C1C}">
                <a14:useLocalDpi xmlns="" xmlns:a14="http://schemas.microsoft.com/office/drawing/2010/main" val="0"/>
              </a:ext>
            </a:extLst>
          </a:blip>
          <a:srcRect/>
          <a:stretch>
            <a:fillRect/>
          </a:stretch>
        </p:blipFill>
        <p:spPr bwMode="auto">
          <a:xfrm>
            <a:off x="6300192" y="332656"/>
            <a:ext cx="2520280" cy="1080120"/>
          </a:xfrm>
          <a:prstGeom prst="ellipse">
            <a:avLst/>
          </a:prstGeom>
          <a:ln>
            <a:noFill/>
          </a:ln>
          <a:effectLst>
            <a:softEdge rad="112500"/>
          </a:effectLst>
        </p:spPr>
      </p:pic>
      <p:pic>
        <p:nvPicPr>
          <p:cNvPr id="7169" name="Picture 1" descr="E:\Презентация_МНТУ\20170913_151910.jpg"/>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468668" y="1610815"/>
            <a:ext cx="3136347" cy="2352260"/>
          </a:xfrm>
          <a:prstGeom prst="rect">
            <a:avLst/>
          </a:prstGeom>
          <a:ln>
            <a:noFill/>
          </a:ln>
          <a:effectLst>
            <a:softEdge rad="112500"/>
          </a:effectLst>
          <a:extLst>
            <a:ext uri="{909E8E84-426E-40DD-AFC4-6F175D3DCCD1}">
              <a14:hiddenFill xmlns="" xmlns:a14="http://schemas.microsoft.com/office/drawing/2010/main">
                <a:solidFill>
                  <a:srgbClr val="FFFFFF"/>
                </a:solidFill>
              </a14:hiddenFill>
            </a:ext>
          </a:extLst>
        </p:spPr>
      </p:pic>
      <p:pic>
        <p:nvPicPr>
          <p:cNvPr id="7170" name="Picture 2" descr="E:\Презентация_МНТУ\20.jpg"/>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355392" y="4149080"/>
            <a:ext cx="3224833" cy="2418624"/>
          </a:xfrm>
          <a:prstGeom prst="rect">
            <a:avLst/>
          </a:prstGeom>
          <a:ln>
            <a:noFill/>
          </a:ln>
          <a:effectLst>
            <a:softEdge rad="112500"/>
          </a:effectLst>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4078358234"/>
      </p:ext>
    </p:extLst>
  </p:cSld>
  <p:clrMapOvr>
    <a:masterClrMapping/>
  </p:clrMapOvr>
  <p:transition spd="slow" advClick="0" advTm="10000">
    <p:wheel spokes="8"/>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5554960" cy="1143000"/>
          </a:xfrm>
        </p:spPr>
        <p:txBody>
          <a:bodyPr/>
          <a:lstStyle/>
          <a:p>
            <a:r>
              <a:rPr lang="en-US" dirty="0" err="1" smtClean="0"/>
              <a:t>ISTU</a:t>
            </a:r>
            <a:r>
              <a:rPr lang="en-US" dirty="0" smtClean="0"/>
              <a:t> LABORATORIES</a:t>
            </a:r>
            <a:r>
              <a:rPr lang="uk-UA" dirty="0" smtClean="0"/>
              <a:t/>
            </a:r>
            <a:br>
              <a:rPr lang="uk-UA" dirty="0" smtClean="0"/>
            </a:br>
            <a:endParaRPr lang="ru-RU" dirty="0"/>
          </a:p>
        </p:txBody>
      </p:sp>
      <p:sp>
        <p:nvSpPr>
          <p:cNvPr id="3" name="Объект 2"/>
          <p:cNvSpPr>
            <a:spLocks noGrp="1"/>
          </p:cNvSpPr>
          <p:nvPr>
            <p:ph idx="1"/>
          </p:nvPr>
        </p:nvSpPr>
        <p:spPr>
          <a:xfrm>
            <a:off x="2987824" y="1625149"/>
            <a:ext cx="3024336" cy="4997152"/>
          </a:xfrm>
        </p:spPr>
        <p:txBody>
          <a:bodyPr/>
          <a:lstStyle/>
          <a:p>
            <a:pPr marL="0" indent="0" algn="just">
              <a:buNone/>
            </a:pPr>
            <a:r>
              <a:rPr lang="en-US" sz="1700" dirty="0" err="1" smtClean="0"/>
              <a:t>ISTU</a:t>
            </a:r>
            <a:r>
              <a:rPr lang="en-US" sz="1700" dirty="0" smtClean="0"/>
              <a:t> has </a:t>
            </a:r>
            <a:endParaRPr lang="ru-RU" sz="1700" dirty="0" smtClean="0"/>
          </a:p>
          <a:p>
            <a:r>
              <a:rPr lang="en-US" sz="1700" dirty="0" smtClean="0"/>
              <a:t>physical laboratory</a:t>
            </a:r>
            <a:r>
              <a:rPr lang="ru-RU" sz="1700" dirty="0" smtClean="0"/>
              <a:t>; </a:t>
            </a:r>
          </a:p>
          <a:p>
            <a:r>
              <a:rPr lang="en-US" sz="1700" dirty="0" smtClean="0"/>
              <a:t>chemical laboratory</a:t>
            </a:r>
            <a:r>
              <a:rPr lang="ru-RU" sz="1700" dirty="0" smtClean="0"/>
              <a:t>; </a:t>
            </a:r>
          </a:p>
          <a:p>
            <a:r>
              <a:rPr lang="en-US" sz="1700" dirty="0" smtClean="0"/>
              <a:t>material science laboratory;</a:t>
            </a:r>
            <a:r>
              <a:rPr lang="ru-RU" sz="1700" dirty="0" smtClean="0"/>
              <a:t> </a:t>
            </a:r>
          </a:p>
          <a:p>
            <a:r>
              <a:rPr lang="en-US" sz="1700" dirty="0" smtClean="0"/>
              <a:t>environmental protection laboratory</a:t>
            </a:r>
            <a:r>
              <a:rPr lang="ru-RU" sz="1700" dirty="0" smtClean="0"/>
              <a:t>;</a:t>
            </a:r>
          </a:p>
          <a:p>
            <a:r>
              <a:rPr lang="en-US" sz="1700" dirty="0" smtClean="0"/>
              <a:t>gas turbine plants and heat engineering laboratory</a:t>
            </a:r>
            <a:r>
              <a:rPr lang="ru-RU" sz="1700" dirty="0" smtClean="0"/>
              <a:t>;</a:t>
            </a:r>
            <a:endParaRPr lang="ru-RU" sz="1700" dirty="0"/>
          </a:p>
          <a:p>
            <a:r>
              <a:rPr lang="en-US" sz="1700" dirty="0" smtClean="0"/>
              <a:t>laboratory of measurements</a:t>
            </a:r>
            <a:r>
              <a:rPr lang="ru-RU" sz="1700" dirty="0" smtClean="0"/>
              <a:t>.</a:t>
            </a:r>
          </a:p>
          <a:p>
            <a:pPr marL="0" indent="0">
              <a:buNone/>
            </a:pPr>
            <a:endParaRPr lang="ru-RU" sz="1700" dirty="0" smtClean="0"/>
          </a:p>
          <a:p>
            <a:pPr marL="0" indent="0" algn="just">
              <a:buNone/>
            </a:pPr>
            <a:r>
              <a:rPr lang="en-US" sz="1700" dirty="0" smtClean="0"/>
              <a:t>Educational classes for students of oil and gas specialties are</a:t>
            </a:r>
          </a:p>
          <a:p>
            <a:pPr marL="0" indent="0" algn="just">
              <a:buNone/>
            </a:pPr>
            <a:r>
              <a:rPr lang="en-US" sz="1700" dirty="0" smtClean="0"/>
              <a:t>upgraded with specialized equipment</a:t>
            </a:r>
            <a:endParaRPr lang="ru-RU" sz="1700" dirty="0"/>
          </a:p>
        </p:txBody>
      </p:sp>
      <p:pic>
        <p:nvPicPr>
          <p:cNvPr id="4" name="Рисунок 3" descr="C:\Documents and Settings\Bibl\Рабочий стол\Logo1_ISTU.gif"/>
          <p:cNvPicPr/>
          <p:nvPr/>
        </p:nvPicPr>
        <p:blipFill>
          <a:blip r:embed="rId2">
            <a:extLst>
              <a:ext uri="{28A0092B-C50C-407E-A947-70E740481C1C}">
                <a14:useLocalDpi xmlns="" xmlns:a14="http://schemas.microsoft.com/office/drawing/2010/main" val="0"/>
              </a:ext>
            </a:extLst>
          </a:blip>
          <a:srcRect/>
          <a:stretch>
            <a:fillRect/>
          </a:stretch>
        </p:blipFill>
        <p:spPr bwMode="auto">
          <a:xfrm>
            <a:off x="6283062" y="332656"/>
            <a:ext cx="2520280" cy="1080120"/>
          </a:xfrm>
          <a:prstGeom prst="ellipse">
            <a:avLst/>
          </a:prstGeom>
          <a:ln>
            <a:noFill/>
          </a:ln>
          <a:effectLst>
            <a:softEdge rad="112500"/>
          </a:effectLst>
        </p:spPr>
      </p:pic>
      <p:pic>
        <p:nvPicPr>
          <p:cNvPr id="5" name="Picture 5" descr="D:\Мои документы\Мои рисунки\lab2.jp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228600" y="1828800"/>
            <a:ext cx="2514600" cy="172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Picture 6" descr="D:\Мои документы\My documents\1.jpg"/>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304800" y="4191000"/>
            <a:ext cx="2514600" cy="1828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7" name="Picture 7" descr="D:\Мои документы\My documents\3.jpg"/>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6156176" y="1828800"/>
            <a:ext cx="2514600" cy="1752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 name="Picture 8" descr="D:\Мои документы\My documents\2.jpg"/>
          <p:cNvPicPr>
            <a:picLocks noChangeAspect="1" noChangeArrowheads="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a:off x="6296347" y="4123725"/>
            <a:ext cx="2524125" cy="19891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2641219543"/>
      </p:ext>
    </p:extLst>
  </p:cSld>
  <p:clrMapOvr>
    <a:masterClrMapping/>
  </p:clrMapOvr>
  <p:transition spd="slow" advClick="0" advTm="10000">
    <p:wheel spokes="8"/>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5698976" cy="1143000"/>
          </a:xfrm>
        </p:spPr>
        <p:txBody>
          <a:bodyPr/>
          <a:lstStyle/>
          <a:p>
            <a:r>
              <a:rPr lang="en-US" sz="3500" dirty="0" smtClean="0"/>
              <a:t>SCIENTIFIC LIBRARY</a:t>
            </a:r>
            <a:endParaRPr lang="ru-RU" sz="3500" dirty="0"/>
          </a:p>
        </p:txBody>
      </p:sp>
      <p:sp>
        <p:nvSpPr>
          <p:cNvPr id="3" name="Объект 2"/>
          <p:cNvSpPr>
            <a:spLocks noGrp="1"/>
          </p:cNvSpPr>
          <p:nvPr>
            <p:ph idx="1"/>
          </p:nvPr>
        </p:nvSpPr>
        <p:spPr>
          <a:xfrm>
            <a:off x="467544" y="1772816"/>
            <a:ext cx="5626968" cy="4525963"/>
          </a:xfrm>
        </p:spPr>
        <p:txBody>
          <a:bodyPr/>
          <a:lstStyle/>
          <a:p>
            <a:pPr marL="0" indent="0" algn="just">
              <a:buNone/>
            </a:pPr>
            <a:r>
              <a:rPr lang="en-US" sz="2400" dirty="0" err="1" smtClean="0"/>
              <a:t>ISTU</a:t>
            </a:r>
            <a:r>
              <a:rPr lang="en-US" sz="2400" dirty="0" smtClean="0"/>
              <a:t> scientific library has about 10 thousand copies of textbooks and specialized publications, which are presented in paper and electronic catalogs.</a:t>
            </a:r>
          </a:p>
          <a:p>
            <a:pPr marL="0" indent="0" algn="just">
              <a:buNone/>
            </a:pPr>
            <a:r>
              <a:rPr lang="en-US" sz="2400" dirty="0" smtClean="0"/>
              <a:t>The electronic library contains about 2 thousand full text of modern textbooks for students of all specialties of the University.</a:t>
            </a:r>
          </a:p>
          <a:p>
            <a:pPr marL="0" indent="0" algn="just">
              <a:buNone/>
            </a:pPr>
            <a:r>
              <a:rPr lang="en-US" sz="2400" dirty="0" smtClean="0"/>
              <a:t>The English-language fund of the library is the largest among non-state higher educational institutions of Ukraine.</a:t>
            </a:r>
            <a:endParaRPr lang="ru-RU" sz="2400" dirty="0"/>
          </a:p>
        </p:txBody>
      </p:sp>
      <p:pic>
        <p:nvPicPr>
          <p:cNvPr id="4" name="Рисунок 3" descr="C:\Documents and Settings\Bibl\Рабочий стол\Logo1_ISTU.gif"/>
          <p:cNvPicPr/>
          <p:nvPr/>
        </p:nvPicPr>
        <p:blipFill>
          <a:blip r:embed="rId2">
            <a:extLst>
              <a:ext uri="{28A0092B-C50C-407E-A947-70E740481C1C}">
                <a14:useLocalDpi xmlns="" xmlns:a14="http://schemas.microsoft.com/office/drawing/2010/main" val="0"/>
              </a:ext>
            </a:extLst>
          </a:blip>
          <a:srcRect/>
          <a:stretch>
            <a:fillRect/>
          </a:stretch>
        </p:blipFill>
        <p:spPr bwMode="auto">
          <a:xfrm>
            <a:off x="6283062" y="332656"/>
            <a:ext cx="2520280" cy="1080120"/>
          </a:xfrm>
          <a:prstGeom prst="ellipse">
            <a:avLst/>
          </a:prstGeom>
          <a:ln>
            <a:noFill/>
          </a:ln>
          <a:effectLst>
            <a:softEdge rad="112500"/>
          </a:effectLst>
        </p:spPr>
      </p:pic>
      <p:pic>
        <p:nvPicPr>
          <p:cNvPr id="4098" name="Picture 2" descr="E:\Презентация_МНТУ\Re[2]_\20170913_151817.jpg"/>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6319066" y="1844824"/>
            <a:ext cx="2573414" cy="4352484"/>
          </a:xfrm>
          <a:prstGeom prst="rect">
            <a:avLst/>
          </a:prstGeom>
          <a:ln>
            <a:noFill/>
          </a:ln>
          <a:effectLst>
            <a:softEdge rad="112500"/>
          </a:effectLst>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200436286"/>
      </p:ext>
    </p:extLst>
  </p:cSld>
  <p:clrMapOvr>
    <a:masterClrMapping/>
  </p:clrMapOvr>
  <p:transition spd="slow" advClick="0" advTm="10000">
    <p:wheel spokes="8"/>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269776"/>
            <a:ext cx="6203032" cy="1143000"/>
          </a:xfrm>
        </p:spPr>
        <p:txBody>
          <a:bodyPr/>
          <a:lstStyle/>
          <a:p>
            <a:r>
              <a:rPr lang="en-US" sz="3400" dirty="0" err="1" smtClean="0"/>
              <a:t>ISTU</a:t>
            </a:r>
            <a:r>
              <a:rPr lang="en-US" sz="3400" dirty="0" smtClean="0"/>
              <a:t> INTELLECTUAL PROPERTY </a:t>
            </a:r>
            <a:endParaRPr lang="ru-RU" sz="3400" dirty="0"/>
          </a:p>
        </p:txBody>
      </p:sp>
      <p:sp>
        <p:nvSpPr>
          <p:cNvPr id="3" name="Объект 2"/>
          <p:cNvSpPr>
            <a:spLocks noGrp="1"/>
          </p:cNvSpPr>
          <p:nvPr>
            <p:ph idx="1"/>
          </p:nvPr>
        </p:nvSpPr>
        <p:spPr>
          <a:xfrm>
            <a:off x="3491880" y="1628800"/>
            <a:ext cx="5311462" cy="4896544"/>
          </a:xfrm>
        </p:spPr>
        <p:txBody>
          <a:bodyPr/>
          <a:lstStyle/>
          <a:p>
            <a:r>
              <a:rPr lang="en-US" sz="2800" dirty="0" smtClean="0"/>
              <a:t>About 100 textbooks and 30 monographs have been </a:t>
            </a:r>
            <a:r>
              <a:rPr lang="en-US" sz="2800" dirty="0" err="1" smtClean="0"/>
              <a:t>ussued</a:t>
            </a:r>
            <a:r>
              <a:rPr lang="ru-RU" sz="2800" dirty="0" smtClean="0"/>
              <a:t>;</a:t>
            </a:r>
          </a:p>
          <a:p>
            <a:r>
              <a:rPr lang="ru-RU" sz="2800" dirty="0"/>
              <a:t> </a:t>
            </a:r>
            <a:r>
              <a:rPr lang="en-US" sz="2800" dirty="0" smtClean="0"/>
              <a:t>about 300 articles have been published in specialized journals</a:t>
            </a:r>
            <a:r>
              <a:rPr lang="ru-RU" sz="2800" dirty="0" smtClean="0"/>
              <a:t>; </a:t>
            </a:r>
            <a:r>
              <a:rPr lang="ru-RU" sz="2800" dirty="0"/>
              <a:t> </a:t>
            </a:r>
            <a:endParaRPr lang="ru-RU" sz="2800" dirty="0" smtClean="0"/>
          </a:p>
          <a:p>
            <a:r>
              <a:rPr lang="en-US" sz="2800" dirty="0" smtClean="0"/>
              <a:t>49 declarative patents of Ukraine for the total amount of 26,270, 000 </a:t>
            </a:r>
            <a:r>
              <a:rPr lang="en-US" sz="2800" dirty="0" err="1" smtClean="0"/>
              <a:t>UAH</a:t>
            </a:r>
            <a:r>
              <a:rPr lang="en-US" sz="2800" dirty="0" smtClean="0"/>
              <a:t> (approximately 5,000, 000 Euro) have been developed and received</a:t>
            </a:r>
            <a:r>
              <a:rPr lang="en-US" sz="2800" dirty="0"/>
              <a:t>.</a:t>
            </a:r>
            <a:endParaRPr lang="en-US" sz="2800" dirty="0" smtClean="0"/>
          </a:p>
        </p:txBody>
      </p:sp>
      <p:pic>
        <p:nvPicPr>
          <p:cNvPr id="4" name="Picture 5" descr="D:\Мои документы\MNTU\Unesco\Патенты\№1\2.JP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457200" y="2057400"/>
            <a:ext cx="2743200" cy="3886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Рисунок 4" descr="C:\Documents and Settings\Bibl\Рабочий стол\Logo1_ISTU.gif"/>
          <p:cNvPicPr/>
          <p:nvPr/>
        </p:nvPicPr>
        <p:blipFill>
          <a:blip r:embed="rId3">
            <a:extLst>
              <a:ext uri="{28A0092B-C50C-407E-A947-70E740481C1C}">
                <a14:useLocalDpi xmlns="" xmlns:a14="http://schemas.microsoft.com/office/drawing/2010/main" val="0"/>
              </a:ext>
            </a:extLst>
          </a:blip>
          <a:srcRect/>
          <a:stretch>
            <a:fillRect/>
          </a:stretch>
        </p:blipFill>
        <p:spPr bwMode="auto">
          <a:xfrm>
            <a:off x="6283062" y="332656"/>
            <a:ext cx="2520280" cy="1080120"/>
          </a:xfrm>
          <a:prstGeom prst="ellipse">
            <a:avLst/>
          </a:prstGeom>
          <a:ln>
            <a:noFill/>
          </a:ln>
          <a:effectLst>
            <a:softEdge rad="112500"/>
          </a:effectLst>
        </p:spPr>
      </p:pic>
    </p:spTree>
    <p:extLst>
      <p:ext uri="{BB962C8B-B14F-4D97-AF65-F5344CB8AC3E}">
        <p14:creationId xmlns="" xmlns:p14="http://schemas.microsoft.com/office/powerpoint/2010/main" val="1492442243"/>
      </p:ext>
    </p:extLst>
  </p:cSld>
  <p:clrMapOvr>
    <a:masterClrMapping/>
  </p:clrMapOvr>
  <p:transition spd="slow" advClick="0" advTm="10000">
    <p:wheel spokes="8"/>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sz="quarter"/>
          </p:nvPr>
        </p:nvSpPr>
        <p:spPr>
          <a:xfrm>
            <a:off x="539552" y="260648"/>
            <a:ext cx="7772400" cy="1008112"/>
          </a:xfrm>
        </p:spPr>
        <p:txBody>
          <a:bodyPr/>
          <a:lstStyle/>
          <a:p>
            <a:pPr>
              <a:defRPr/>
            </a:pPr>
            <a:r>
              <a:rPr lang="en-US" dirty="0" smtClean="0">
                <a:solidFill>
                  <a:srgbClr val="FFC000"/>
                </a:solidFill>
                <a:latin typeface="Garamond" pitchFamily="18" charset="0"/>
              </a:rPr>
              <a:t>Our contacts</a:t>
            </a:r>
            <a:endParaRPr lang="ru-RU" dirty="0">
              <a:solidFill>
                <a:srgbClr val="FFC000"/>
              </a:solidFill>
              <a:latin typeface="Garamond" pitchFamily="18" charset="0"/>
            </a:endParaRPr>
          </a:p>
        </p:txBody>
      </p:sp>
      <p:sp>
        <p:nvSpPr>
          <p:cNvPr id="3" name="Подзаголовок 2"/>
          <p:cNvSpPr>
            <a:spLocks noGrp="1"/>
          </p:cNvSpPr>
          <p:nvPr>
            <p:ph type="subTitle" sz="quarter" idx="1"/>
          </p:nvPr>
        </p:nvSpPr>
        <p:spPr>
          <a:xfrm>
            <a:off x="467544" y="1340768"/>
            <a:ext cx="8104956" cy="5256584"/>
          </a:xfrm>
        </p:spPr>
        <p:txBody>
          <a:bodyPr/>
          <a:lstStyle/>
          <a:p>
            <a:pPr algn="l">
              <a:defRPr/>
            </a:pPr>
            <a:r>
              <a:rPr lang="en-US" sz="2200" b="1" dirty="0" smtClean="0">
                <a:solidFill>
                  <a:srgbClr val="00B050"/>
                </a:solidFill>
              </a:rPr>
              <a:t>Rector</a:t>
            </a:r>
          </a:p>
          <a:p>
            <a:pPr algn="l">
              <a:defRPr/>
            </a:pPr>
            <a:r>
              <a:rPr lang="en-US" sz="2200" b="1" dirty="0" smtClean="0">
                <a:solidFill>
                  <a:srgbClr val="00B050"/>
                </a:solidFill>
              </a:rPr>
              <a:t>Doctor of Economics </a:t>
            </a:r>
            <a:r>
              <a:rPr lang="en-US" sz="2200" b="1" dirty="0" err="1" smtClean="0">
                <a:solidFill>
                  <a:srgbClr val="00B050"/>
                </a:solidFill>
              </a:rPr>
              <a:t>Khudoley</a:t>
            </a:r>
            <a:r>
              <a:rPr lang="en-US" sz="2200" b="1" dirty="0" smtClean="0">
                <a:solidFill>
                  <a:srgbClr val="00B050"/>
                </a:solidFill>
              </a:rPr>
              <a:t> (</a:t>
            </a:r>
            <a:r>
              <a:rPr lang="en-US" sz="2200" b="1" dirty="0" err="1" smtClean="0">
                <a:solidFill>
                  <a:srgbClr val="00B050"/>
                </a:solidFill>
              </a:rPr>
              <a:t>Bugai</a:t>
            </a:r>
            <a:r>
              <a:rPr lang="en-US" sz="2200" b="1" dirty="0" smtClean="0">
                <a:solidFill>
                  <a:srgbClr val="00B050"/>
                </a:solidFill>
              </a:rPr>
              <a:t>) </a:t>
            </a:r>
            <a:r>
              <a:rPr lang="en-US" sz="2200" b="1" dirty="0" err="1" smtClean="0">
                <a:solidFill>
                  <a:srgbClr val="00B050"/>
                </a:solidFill>
              </a:rPr>
              <a:t>Veronika</a:t>
            </a:r>
            <a:r>
              <a:rPr lang="en-US" sz="2200" b="1" dirty="0" smtClean="0">
                <a:solidFill>
                  <a:srgbClr val="00B050"/>
                </a:solidFill>
              </a:rPr>
              <a:t> </a:t>
            </a:r>
            <a:r>
              <a:rPr lang="en-US" sz="2200" b="1" dirty="0" err="1" smtClean="0">
                <a:solidFill>
                  <a:srgbClr val="00B050"/>
                </a:solidFill>
              </a:rPr>
              <a:t>Yuryevna</a:t>
            </a:r>
            <a:r>
              <a:rPr lang="en-US" sz="2200" b="1" dirty="0" smtClean="0">
                <a:solidFill>
                  <a:srgbClr val="00B050"/>
                </a:solidFill>
              </a:rPr>
              <a:t> </a:t>
            </a:r>
          </a:p>
          <a:p>
            <a:pPr algn="l">
              <a:defRPr/>
            </a:pPr>
            <a:r>
              <a:rPr lang="en-US" sz="2200" b="1" dirty="0" err="1" smtClean="0">
                <a:solidFill>
                  <a:srgbClr val="00B050"/>
                </a:solidFill>
              </a:rPr>
              <a:t>tel</a:t>
            </a:r>
            <a:r>
              <a:rPr lang="uk-UA" sz="2200" b="1" dirty="0" smtClean="0">
                <a:solidFill>
                  <a:srgbClr val="00B050"/>
                </a:solidFill>
              </a:rPr>
              <a:t>. </a:t>
            </a:r>
            <a:r>
              <a:rPr lang="en-US" sz="2200" b="1" dirty="0" smtClean="0">
                <a:solidFill>
                  <a:srgbClr val="00B050"/>
                </a:solidFill>
              </a:rPr>
              <a:t>+38 (044) 559 24 33</a:t>
            </a:r>
          </a:p>
          <a:p>
            <a:pPr algn="l">
              <a:defRPr/>
            </a:pPr>
            <a:r>
              <a:rPr lang="en-US" sz="2200" b="1" dirty="0" smtClean="0">
                <a:solidFill>
                  <a:srgbClr val="00B050"/>
                </a:solidFill>
              </a:rPr>
              <a:t>e</a:t>
            </a:r>
            <a:r>
              <a:rPr lang="uk-UA" sz="2200" b="1" dirty="0">
                <a:solidFill>
                  <a:srgbClr val="00B050"/>
                </a:solidFill>
              </a:rPr>
              <a:t>-</a:t>
            </a:r>
            <a:r>
              <a:rPr lang="en-US" sz="2200" b="1" dirty="0">
                <a:solidFill>
                  <a:srgbClr val="00B050"/>
                </a:solidFill>
              </a:rPr>
              <a:t>mail: khudolei@ukr.net</a:t>
            </a:r>
          </a:p>
          <a:p>
            <a:pPr algn="l">
              <a:defRPr/>
            </a:pPr>
            <a:r>
              <a:rPr lang="en-US" sz="2200" b="1" dirty="0" smtClean="0">
                <a:solidFill>
                  <a:srgbClr val="00B050"/>
                </a:solidFill>
              </a:rPr>
              <a:t>Pro-rector for international projects</a:t>
            </a:r>
          </a:p>
          <a:p>
            <a:pPr algn="l">
              <a:defRPr/>
            </a:pPr>
            <a:r>
              <a:rPr lang="en-US" sz="2200" b="1" dirty="0" smtClean="0">
                <a:solidFill>
                  <a:srgbClr val="00B050"/>
                </a:solidFill>
              </a:rPr>
              <a:t>Doctor of Economics </a:t>
            </a:r>
            <a:r>
              <a:rPr lang="en-US" sz="2200" b="1" dirty="0" err="1" smtClean="0">
                <a:solidFill>
                  <a:srgbClr val="00B050"/>
                </a:solidFill>
              </a:rPr>
              <a:t>Ponomarenko</a:t>
            </a:r>
            <a:r>
              <a:rPr lang="en-US" sz="2200" b="1" dirty="0" smtClean="0">
                <a:solidFill>
                  <a:srgbClr val="00B050"/>
                </a:solidFill>
              </a:rPr>
              <a:t> Tatyana </a:t>
            </a:r>
            <a:r>
              <a:rPr lang="en-US" sz="2200" b="1" dirty="0" err="1" smtClean="0">
                <a:solidFill>
                  <a:srgbClr val="00B050"/>
                </a:solidFill>
              </a:rPr>
              <a:t>Vadymivna</a:t>
            </a:r>
            <a:endParaRPr lang="en-US" sz="2200" b="1" dirty="0" smtClean="0">
              <a:solidFill>
                <a:srgbClr val="00B050"/>
              </a:solidFill>
            </a:endParaRPr>
          </a:p>
          <a:p>
            <a:pPr algn="l">
              <a:defRPr/>
            </a:pPr>
            <a:r>
              <a:rPr lang="en-US" sz="2200" b="1" dirty="0" err="1" smtClean="0">
                <a:solidFill>
                  <a:srgbClr val="00B050"/>
                </a:solidFill>
              </a:rPr>
              <a:t>tel</a:t>
            </a:r>
            <a:r>
              <a:rPr lang="uk-UA" sz="2200" b="1" dirty="0" smtClean="0">
                <a:solidFill>
                  <a:srgbClr val="00B050"/>
                </a:solidFill>
              </a:rPr>
              <a:t>. </a:t>
            </a:r>
            <a:r>
              <a:rPr lang="en-US" sz="2200" b="1" dirty="0">
                <a:solidFill>
                  <a:srgbClr val="00B050"/>
                </a:solidFill>
              </a:rPr>
              <a:t>+38 (044) 559 24 33</a:t>
            </a:r>
            <a:endParaRPr lang="uk-UA" sz="2200" b="1" dirty="0">
              <a:solidFill>
                <a:srgbClr val="00B050"/>
              </a:solidFill>
            </a:endParaRPr>
          </a:p>
          <a:p>
            <a:pPr algn="l">
              <a:defRPr/>
            </a:pPr>
            <a:r>
              <a:rPr lang="uk-UA" sz="2200" b="1" dirty="0">
                <a:solidFill>
                  <a:srgbClr val="00B050"/>
                </a:solidFill>
              </a:rPr>
              <a:t>       </a:t>
            </a:r>
            <a:r>
              <a:rPr lang="en-US" sz="2200" b="1" dirty="0">
                <a:solidFill>
                  <a:srgbClr val="00B050"/>
                </a:solidFill>
              </a:rPr>
              <a:t>+38 (</a:t>
            </a:r>
            <a:r>
              <a:rPr lang="en-US" sz="2200" b="1" dirty="0" smtClean="0">
                <a:solidFill>
                  <a:srgbClr val="00B050"/>
                </a:solidFill>
              </a:rPr>
              <a:t>0</a:t>
            </a:r>
            <a:r>
              <a:rPr lang="uk-UA" sz="2200" b="1" dirty="0" smtClean="0">
                <a:solidFill>
                  <a:srgbClr val="00B050"/>
                </a:solidFill>
              </a:rPr>
              <a:t>98</a:t>
            </a:r>
            <a:r>
              <a:rPr lang="en-US" sz="2200" b="1" dirty="0" smtClean="0">
                <a:solidFill>
                  <a:srgbClr val="00B050"/>
                </a:solidFill>
              </a:rPr>
              <a:t>) </a:t>
            </a:r>
            <a:r>
              <a:rPr lang="uk-UA" sz="2200" b="1" dirty="0" smtClean="0">
                <a:solidFill>
                  <a:srgbClr val="00B050"/>
                </a:solidFill>
              </a:rPr>
              <a:t>028</a:t>
            </a:r>
            <a:r>
              <a:rPr lang="en-US" sz="2200" b="1" dirty="0" smtClean="0">
                <a:solidFill>
                  <a:srgbClr val="00B050"/>
                </a:solidFill>
              </a:rPr>
              <a:t> </a:t>
            </a:r>
            <a:r>
              <a:rPr lang="uk-UA" sz="2200" b="1" dirty="0" smtClean="0">
                <a:solidFill>
                  <a:srgbClr val="00B050"/>
                </a:solidFill>
              </a:rPr>
              <a:t>63</a:t>
            </a:r>
            <a:r>
              <a:rPr lang="en-US" sz="2200" b="1" dirty="0" smtClean="0">
                <a:solidFill>
                  <a:srgbClr val="00B050"/>
                </a:solidFill>
              </a:rPr>
              <a:t> </a:t>
            </a:r>
            <a:r>
              <a:rPr lang="uk-UA" sz="2200" b="1" dirty="0" smtClean="0">
                <a:solidFill>
                  <a:srgbClr val="00B050"/>
                </a:solidFill>
              </a:rPr>
              <a:t>18</a:t>
            </a:r>
            <a:endParaRPr lang="en-US" sz="2200" b="1" dirty="0" smtClean="0">
              <a:solidFill>
                <a:srgbClr val="00B050"/>
              </a:solidFill>
            </a:endParaRPr>
          </a:p>
          <a:p>
            <a:pPr algn="l">
              <a:defRPr/>
            </a:pPr>
            <a:r>
              <a:rPr lang="en-US" sz="2200" b="1" dirty="0" smtClean="0">
                <a:solidFill>
                  <a:srgbClr val="00B050"/>
                </a:solidFill>
              </a:rPr>
              <a:t>e</a:t>
            </a:r>
            <a:r>
              <a:rPr lang="uk-UA" sz="2200" b="1" dirty="0" smtClean="0">
                <a:solidFill>
                  <a:srgbClr val="00B050"/>
                </a:solidFill>
              </a:rPr>
              <a:t>-</a:t>
            </a:r>
            <a:r>
              <a:rPr lang="en-US" sz="2200" b="1" dirty="0">
                <a:solidFill>
                  <a:srgbClr val="00B050"/>
                </a:solidFill>
              </a:rPr>
              <a:t>mail</a:t>
            </a:r>
            <a:r>
              <a:rPr lang="en-US" sz="2200" b="1" dirty="0" smtClean="0">
                <a:solidFill>
                  <a:srgbClr val="00B050"/>
                </a:solidFill>
              </a:rPr>
              <a:t>:</a:t>
            </a:r>
            <a:r>
              <a:rPr lang="uk-UA" sz="2200" b="1" dirty="0" smtClean="0">
                <a:solidFill>
                  <a:srgbClr val="00B050"/>
                </a:solidFill>
              </a:rPr>
              <a:t> </a:t>
            </a:r>
            <a:r>
              <a:rPr lang="en-US" sz="2200" b="1" dirty="0" smtClean="0">
                <a:solidFill>
                  <a:srgbClr val="00B050"/>
                </a:solidFill>
              </a:rPr>
              <a:t>tetyana.pon@gmail.com</a:t>
            </a:r>
            <a:endParaRPr lang="uk-UA" sz="2200" b="1" dirty="0">
              <a:solidFill>
                <a:srgbClr val="00B050"/>
              </a:solidFill>
            </a:endParaRPr>
          </a:p>
          <a:p>
            <a:pPr>
              <a:defRPr/>
            </a:pPr>
            <a:r>
              <a:rPr lang="en-US" sz="3000" b="1" dirty="0" smtClean="0">
                <a:solidFill>
                  <a:srgbClr val="00B050"/>
                </a:solidFill>
                <a:hlinkClick r:id="rId2"/>
              </a:rPr>
              <a:t>www.istu.edu.ua</a:t>
            </a:r>
            <a:endParaRPr lang="en-US" sz="3000" b="1" dirty="0" smtClean="0">
              <a:solidFill>
                <a:srgbClr val="00B050"/>
              </a:solidFill>
            </a:endParaRPr>
          </a:p>
          <a:p>
            <a:pPr>
              <a:defRPr/>
            </a:pPr>
            <a:r>
              <a:rPr lang="en-US" sz="3000" b="1" smtClean="0">
                <a:solidFill>
                  <a:srgbClr val="00B050"/>
                </a:solidFill>
              </a:rPr>
              <a:t>THANK YOU FOR CO-OPERATION</a:t>
            </a:r>
            <a:endParaRPr lang="en-US" sz="3000" b="1" dirty="0" smtClean="0">
              <a:solidFill>
                <a:srgbClr val="00B050"/>
              </a:solidFill>
            </a:endParaRPr>
          </a:p>
          <a:p>
            <a:pPr>
              <a:defRPr/>
            </a:pPr>
            <a:endParaRPr lang="ru-RU" sz="2800" dirty="0">
              <a:latin typeface="Franklin Gothic Medium" pitchFamily="34" charset="0"/>
            </a:endParaRPr>
          </a:p>
        </p:txBody>
      </p:sp>
    </p:spTree>
  </p:cSld>
  <p:clrMapOvr>
    <a:masterClrMapping/>
  </p:clrMapOvr>
  <p:transition spd="slow" advClick="0" advTm="20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par>
                          <p:cTn id="8" fill="hold">
                            <p:stCondLst>
                              <p:cond delay="500"/>
                            </p:stCondLst>
                            <p:childTnLst>
                              <p:par>
                                <p:cTn id="9" presetID="8" presetClass="entr" presetSubtype="16" fill="hold" nodeType="afterEffect">
                                  <p:stCondLst>
                                    <p:cond delay="0"/>
                                  </p:stCondLst>
                                  <p:childTnLst>
                                    <p:set>
                                      <p:cBhvr>
                                        <p:cTn id="10" dur="1" fill="hold">
                                          <p:stCondLst>
                                            <p:cond delay="0"/>
                                          </p:stCondLst>
                                        </p:cTn>
                                        <p:tgtEl>
                                          <p:spTgt spid="3">
                                            <p:txEl>
                                              <p:pRg st="9" end="9"/>
                                            </p:txEl>
                                          </p:spTgt>
                                        </p:tgtEl>
                                        <p:attrNameLst>
                                          <p:attrName>style.visibility</p:attrName>
                                        </p:attrNameLst>
                                      </p:cBhvr>
                                      <p:to>
                                        <p:strVal val="visible"/>
                                      </p:to>
                                    </p:set>
                                    <p:animEffect transition="in" filter="diamond(in)">
                                      <p:cBhvr>
                                        <p:cTn id="11" dur="2000"/>
                                        <p:tgtEl>
                                          <p:spTgt spid="3">
                                            <p:txEl>
                                              <p:pRg st="9" end="9"/>
                                            </p:txEl>
                                          </p:spTgt>
                                        </p:tgtEl>
                                      </p:cBhvr>
                                    </p:animEffect>
                                  </p:childTnLst>
                                </p:cTn>
                              </p:par>
                            </p:childTnLst>
                          </p:cTn>
                        </p:par>
                        <p:par>
                          <p:cTn id="12" fill="hold">
                            <p:stCondLst>
                              <p:cond delay="2500"/>
                            </p:stCondLst>
                            <p:childTnLst>
                              <p:par>
                                <p:cTn id="13" presetID="8" presetClass="entr" presetSubtype="16" fill="hold" nodeType="after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diamond(in)">
                                      <p:cBhvr>
                                        <p:cTn id="15" dur="2000"/>
                                        <p:tgtEl>
                                          <p:spTgt spid="3">
                                            <p:txEl>
                                              <p:pRg st="0" end="0"/>
                                            </p:txEl>
                                          </p:spTgt>
                                        </p:tgtEl>
                                      </p:cBhvr>
                                    </p:animEffect>
                                  </p:childTnLst>
                                </p:cTn>
                              </p:par>
                            </p:childTnLst>
                          </p:cTn>
                        </p:par>
                        <p:par>
                          <p:cTn id="16" fill="hold">
                            <p:stCondLst>
                              <p:cond delay="4500"/>
                            </p:stCondLst>
                            <p:childTnLst>
                              <p:par>
                                <p:cTn id="17" presetID="8" presetClass="entr" presetSubtype="16" fill="hold" nodeType="after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diamond(in)">
                                      <p:cBhvr>
                                        <p:cTn id="19" dur="2000"/>
                                        <p:tgtEl>
                                          <p:spTgt spid="3">
                                            <p:txEl>
                                              <p:pRg st="1" end="1"/>
                                            </p:txEl>
                                          </p:spTgt>
                                        </p:tgtEl>
                                      </p:cBhvr>
                                    </p:animEffect>
                                  </p:childTnLst>
                                </p:cTn>
                              </p:par>
                            </p:childTnLst>
                          </p:cTn>
                        </p:par>
                        <p:par>
                          <p:cTn id="20" fill="hold">
                            <p:stCondLst>
                              <p:cond delay="6500"/>
                            </p:stCondLst>
                            <p:childTnLst>
                              <p:par>
                                <p:cTn id="21" presetID="8" presetClass="entr" presetSubtype="16" fill="hold" nodeType="after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diamond(in)">
                                      <p:cBhvr>
                                        <p:cTn id="23" dur="2000"/>
                                        <p:tgtEl>
                                          <p:spTgt spid="3">
                                            <p:txEl>
                                              <p:pRg st="2" end="2"/>
                                            </p:txEl>
                                          </p:spTgt>
                                        </p:tgtEl>
                                      </p:cBhvr>
                                    </p:animEffect>
                                  </p:childTnLst>
                                </p:cTn>
                              </p:par>
                            </p:childTnLst>
                          </p:cTn>
                        </p:par>
                        <p:par>
                          <p:cTn id="24" fill="hold">
                            <p:stCondLst>
                              <p:cond delay="8500"/>
                            </p:stCondLst>
                            <p:childTnLst>
                              <p:par>
                                <p:cTn id="25" presetID="8" presetClass="entr" presetSubtype="16" fill="hold" nodeType="after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diamond(in)">
                                      <p:cBhvr>
                                        <p:cTn id="27" dur="2000"/>
                                        <p:tgtEl>
                                          <p:spTgt spid="3">
                                            <p:txEl>
                                              <p:pRg st="3" end="3"/>
                                            </p:txEl>
                                          </p:spTgt>
                                        </p:tgtEl>
                                      </p:cBhvr>
                                    </p:animEffect>
                                  </p:childTnLst>
                                </p:cTn>
                              </p:par>
                            </p:childTnLst>
                          </p:cTn>
                        </p:par>
                        <p:par>
                          <p:cTn id="28" fill="hold">
                            <p:stCondLst>
                              <p:cond delay="10500"/>
                            </p:stCondLst>
                            <p:childTnLst>
                              <p:par>
                                <p:cTn id="29" presetID="8" presetClass="entr" presetSubtype="16" fill="hold" nodeType="after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Effect transition="in" filter="diamond(in)">
                                      <p:cBhvr>
                                        <p:cTn id="31" dur="2000"/>
                                        <p:tgtEl>
                                          <p:spTgt spid="3">
                                            <p:txEl>
                                              <p:pRg st="5" end="5"/>
                                            </p:txEl>
                                          </p:spTgt>
                                        </p:tgtEl>
                                      </p:cBhvr>
                                    </p:animEffect>
                                  </p:childTnLst>
                                </p:cTn>
                              </p:par>
                            </p:childTnLst>
                          </p:cTn>
                        </p:par>
                        <p:par>
                          <p:cTn id="32" fill="hold">
                            <p:stCondLst>
                              <p:cond delay="12500"/>
                            </p:stCondLst>
                            <p:childTnLst>
                              <p:par>
                                <p:cTn id="33" presetID="8" presetClass="entr" presetSubtype="16" fill="hold" nodeType="after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Effect transition="in" filter="diamond(in)">
                                      <p:cBhvr>
                                        <p:cTn id="35" dur="2000"/>
                                        <p:tgtEl>
                                          <p:spTgt spid="3">
                                            <p:txEl>
                                              <p:pRg st="6" end="6"/>
                                            </p:txEl>
                                          </p:spTgt>
                                        </p:tgtEl>
                                      </p:cBhvr>
                                    </p:animEffect>
                                  </p:childTnLst>
                                </p:cTn>
                              </p:par>
                            </p:childTnLst>
                          </p:cTn>
                        </p:par>
                        <p:par>
                          <p:cTn id="36" fill="hold">
                            <p:stCondLst>
                              <p:cond delay="14500"/>
                            </p:stCondLst>
                            <p:childTnLst>
                              <p:par>
                                <p:cTn id="37" presetID="8" presetClass="entr" presetSubtype="16" fill="hold" nodeType="after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Effect transition="in" filter="diamond(in)">
                                      <p:cBhvr>
                                        <p:cTn id="39" dur="2000"/>
                                        <p:tgtEl>
                                          <p:spTgt spid="3">
                                            <p:txEl>
                                              <p:pRg st="4" end="4"/>
                                            </p:txEl>
                                          </p:spTgt>
                                        </p:tgtEl>
                                      </p:cBhvr>
                                    </p:animEffect>
                                  </p:childTnLst>
                                </p:cTn>
                              </p:par>
                            </p:childTnLst>
                          </p:cTn>
                        </p:par>
                        <p:par>
                          <p:cTn id="40" fill="hold">
                            <p:stCondLst>
                              <p:cond delay="16500"/>
                            </p:stCondLst>
                            <p:childTnLst>
                              <p:par>
                                <p:cTn id="41" presetID="8" presetClass="entr" presetSubtype="16" fill="hold" nodeType="after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Effect transition="in" filter="diamond(in)">
                                      <p:cBhvr>
                                        <p:cTn id="43" dur="2000"/>
                                        <p:tgtEl>
                                          <p:spTgt spid="3">
                                            <p:txEl>
                                              <p:pRg st="7" end="7"/>
                                            </p:txEl>
                                          </p:spTgt>
                                        </p:tgtEl>
                                      </p:cBhvr>
                                    </p:animEffect>
                                  </p:childTnLst>
                                </p:cTn>
                              </p:par>
                            </p:childTnLst>
                          </p:cTn>
                        </p:par>
                        <p:par>
                          <p:cTn id="44" fill="hold">
                            <p:stCondLst>
                              <p:cond delay="18500"/>
                            </p:stCondLst>
                            <p:childTnLst>
                              <p:par>
                                <p:cTn id="45" presetID="8" presetClass="entr" presetSubtype="16" fill="hold" nodeType="after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diamond(in)">
                                      <p:cBhvr>
                                        <p:cTn id="47"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Течение">
  <a:themeElements>
    <a:clrScheme name="Течение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Течение">
      <a:majorFont>
        <a:latin typeface="Garamond"/>
        <a:ea typeface=""/>
        <a:cs typeface=""/>
      </a:majorFont>
      <a:minorFont>
        <a:latin typeface="Garamond"/>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Течение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Течение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Течение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Течение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Течение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Течение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Течение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Течение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Течение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Течение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themeOverride>
</file>

<file path=ppt/theme/themeOverride2.xml><?xml version="1.0" encoding="utf-8"?>
<a:themeOverride xmlns:a="http://schemas.openxmlformats.org/drawingml/2006/main">
  <a:clrScheme name="Течение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themeOverride>
</file>

<file path=docProps/app.xml><?xml version="1.0" encoding="utf-8"?>
<Properties xmlns="http://schemas.openxmlformats.org/officeDocument/2006/extended-properties" xmlns:vt="http://schemas.openxmlformats.org/officeDocument/2006/docPropsVTypes">
  <Template/>
  <TotalTime>2470</TotalTime>
  <Words>761</Words>
  <Application>Microsoft Office PowerPoint</Application>
  <PresentationFormat>Экран (4:3)</PresentationFormat>
  <Paragraphs>125</Paragraphs>
  <Slides>17</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17</vt:i4>
      </vt:variant>
    </vt:vector>
  </HeadingPairs>
  <TitlesOfParts>
    <vt:vector size="18" baseType="lpstr">
      <vt:lpstr>Течение</vt:lpstr>
      <vt:lpstr> Higher private educational establishment Yuriy Bugay International Scientific and Technical University (ISTU) Kyiv, Ukraine Established in 1993 www.istu.edu.ua Кyiv, 2017 </vt:lpstr>
      <vt:lpstr>Слайд 2</vt:lpstr>
      <vt:lpstr>Слайд 3</vt:lpstr>
      <vt:lpstr>TODAY ISTU IS:</vt:lpstr>
      <vt:lpstr>ISTU MISSION:</vt:lpstr>
      <vt:lpstr>Слайд 6</vt:lpstr>
      <vt:lpstr>MAJOR SUBJECT AREAS FOR BACHELOR  EDUCATIONAL LEVEL</vt:lpstr>
      <vt:lpstr>MAJOR SUBJECT AREAS FOR MASTER  EDUCATIONAL LEVEL</vt:lpstr>
      <vt:lpstr>ISTU numbers:</vt:lpstr>
      <vt:lpstr>INTERNATIONAL ACTIVITY</vt:lpstr>
      <vt:lpstr>CERTIFICATES</vt:lpstr>
      <vt:lpstr>AWARDS</vt:lpstr>
      <vt:lpstr>ISTU RESOURCE BASE </vt:lpstr>
      <vt:lpstr>ISTU LABORATORIES </vt:lpstr>
      <vt:lpstr>SCIENTIFIC LIBRARY</vt:lpstr>
      <vt:lpstr>ISTU INTELLECTUAL PROPERTY </vt:lpstr>
      <vt:lpstr>Our contacts</vt:lpstr>
    </vt:vector>
  </TitlesOfParts>
  <Company>MNTU</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Міжнародний науково-технічний університет імені академіка Юрія Бугая</dc:title>
  <dc:creator>don dimon</dc:creator>
  <cp:lastModifiedBy>1</cp:lastModifiedBy>
  <cp:revision>255</cp:revision>
  <dcterms:created xsi:type="dcterms:W3CDTF">2008-09-02T11:11:47Z</dcterms:created>
  <dcterms:modified xsi:type="dcterms:W3CDTF">2017-09-17T15:32:00Z</dcterms:modified>
</cp:coreProperties>
</file>