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19"/>
  </p:notesMasterIdLst>
  <p:sldIdLst>
    <p:sldId id="259" r:id="rId2"/>
    <p:sldId id="257" r:id="rId3"/>
    <p:sldId id="280" r:id="rId4"/>
    <p:sldId id="260" r:id="rId5"/>
    <p:sldId id="261" r:id="rId6"/>
    <p:sldId id="278" r:id="rId7"/>
    <p:sldId id="279" r:id="rId8"/>
    <p:sldId id="286" r:id="rId9"/>
    <p:sldId id="265" r:id="rId10"/>
    <p:sldId id="272" r:id="rId11"/>
    <p:sldId id="285" r:id="rId12"/>
    <p:sldId id="274" r:id="rId13"/>
    <p:sldId id="281" r:id="rId14"/>
    <p:sldId id="282" r:id="rId15"/>
    <p:sldId id="283" r:id="rId16"/>
    <p:sldId id="284" r:id="rId17"/>
    <p:sldId id="277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66FF33"/>
    <a:srgbClr val="FF0066"/>
    <a:srgbClr val="FFAD19"/>
    <a:srgbClr val="FF0000"/>
    <a:srgbClr val="A90750"/>
    <a:srgbClr val="FF66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6" autoAdjust="0"/>
    <p:restoredTop sz="87435" autoAdjust="0"/>
  </p:normalViewPr>
  <p:slideViewPr>
    <p:cSldViewPr>
      <p:cViewPr varScale="1">
        <p:scale>
          <a:sx n="96" d="100"/>
          <a:sy n="96" d="100"/>
        </p:scale>
        <p:origin x="-4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EA91789-9DAD-47C5-90D2-6E7FAAA8B6E7}" type="datetimeFigureOut">
              <a:rPr lang="ru-RU"/>
              <a:pPr>
                <a:defRPr/>
              </a:pPr>
              <a:t>13.09.2017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6321AF7-B40A-44C7-9B8E-1B0B40B479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1042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3B23C6-860D-4A3F-B0E8-5F6AAF536850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11627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11628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16742-9595-4115-8BF9-58A08F9F4E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55A25-7B1F-4E36-99BD-9773CBA677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13775-0907-4E48-A7A3-06612E718A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2A6AC-46A0-4E78-8400-4C2323484F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DACD3-559E-487A-BFAC-4DD3B8C30D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342E9-9AD7-4691-B11F-F8BE9A3D59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7FBED-3D8C-4B25-8A4D-F724EE234C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9D701-4DE7-4D0C-BE18-060AAEEB2D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040E3-45BA-48FA-BBF8-87A0164F45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5F6671-FE95-4E21-9DD2-F24A970E00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0AC3A-5026-4F5B-B063-3D255B12FB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979D9C-94C2-42CD-BB1C-D7C0A4D3B5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473F6-9DC9-4CF5-BFA4-34A613B38E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 advClick="0" advTm="10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A669FD9-4E77-4D10-B019-1C9EB7ED3E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2052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2056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110598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0599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0600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0601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0602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10603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060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10605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1060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0607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28" r:id="rId1"/>
    <p:sldLayoutId id="2147484016" r:id="rId2"/>
    <p:sldLayoutId id="2147484017" r:id="rId3"/>
    <p:sldLayoutId id="2147484018" r:id="rId4"/>
    <p:sldLayoutId id="2147484019" r:id="rId5"/>
    <p:sldLayoutId id="2147484020" r:id="rId6"/>
    <p:sldLayoutId id="2147484021" r:id="rId7"/>
    <p:sldLayoutId id="2147484022" r:id="rId8"/>
    <p:sldLayoutId id="2147484023" r:id="rId9"/>
    <p:sldLayoutId id="2147484024" r:id="rId10"/>
    <p:sldLayoutId id="2147484025" r:id="rId11"/>
    <p:sldLayoutId id="2147484026" r:id="rId12"/>
    <p:sldLayoutId id="2147484027" r:id="rId13"/>
  </p:sldLayoutIdLst>
  <p:transition spd="slow" advClick="0" advTm="10000">
    <p:wheel spokes="8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istu.edu.ua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istu.edu.ua/?id=164" TargetMode="External"/><Relationship Id="rId13" Type="http://schemas.openxmlformats.org/officeDocument/2006/relationships/hyperlink" Target="http://istu.edu.ua/?id=329" TargetMode="External"/><Relationship Id="rId3" Type="http://schemas.openxmlformats.org/officeDocument/2006/relationships/hyperlink" Target="http://istu.edu.ua/?id=166" TargetMode="External"/><Relationship Id="rId7" Type="http://schemas.openxmlformats.org/officeDocument/2006/relationships/hyperlink" Target="http://istu.edu.ua/?id=165" TargetMode="External"/><Relationship Id="rId12" Type="http://schemas.openxmlformats.org/officeDocument/2006/relationships/hyperlink" Target="http://istu.edu.ua/?id=156" TargetMode="Externa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stu.edu.ua/?id=163" TargetMode="External"/><Relationship Id="rId11" Type="http://schemas.openxmlformats.org/officeDocument/2006/relationships/hyperlink" Target="http://istu.edu.ua/?id=159" TargetMode="External"/><Relationship Id="rId5" Type="http://schemas.openxmlformats.org/officeDocument/2006/relationships/hyperlink" Target="http://istu.edu.ua/?id=158" TargetMode="External"/><Relationship Id="rId15" Type="http://schemas.openxmlformats.org/officeDocument/2006/relationships/hyperlink" Target="http://istu.edu.ua/?id=303" TargetMode="External"/><Relationship Id="rId10" Type="http://schemas.openxmlformats.org/officeDocument/2006/relationships/hyperlink" Target="http://www.istu.edu.ua/?id=444" TargetMode="External"/><Relationship Id="rId4" Type="http://schemas.openxmlformats.org/officeDocument/2006/relationships/hyperlink" Target="http://istu.edu.ua/?id=161" TargetMode="External"/><Relationship Id="rId9" Type="http://schemas.openxmlformats.org/officeDocument/2006/relationships/hyperlink" Target="http://istu.edu.ua/?id=162" TargetMode="External"/><Relationship Id="rId14" Type="http://schemas.openxmlformats.org/officeDocument/2006/relationships/hyperlink" Target="http://istu.edu.ua/?id=155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stu.edu.ua/?id=444" TargetMode="External"/><Relationship Id="rId3" Type="http://schemas.openxmlformats.org/officeDocument/2006/relationships/hyperlink" Target="http://istu.edu.ua/?id=158" TargetMode="External"/><Relationship Id="rId7" Type="http://schemas.openxmlformats.org/officeDocument/2006/relationships/hyperlink" Target="http://istu.edu.ua/?id=162" TargetMode="External"/><Relationship Id="rId2" Type="http://schemas.openxmlformats.org/officeDocument/2006/relationships/hyperlink" Target="http://istu.edu.ua/?id=16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stu.edu.ua/?id=164" TargetMode="External"/><Relationship Id="rId11" Type="http://schemas.openxmlformats.org/officeDocument/2006/relationships/image" Target="../media/image8.gif"/><Relationship Id="rId5" Type="http://schemas.openxmlformats.org/officeDocument/2006/relationships/hyperlink" Target="http://istu.edu.ua/?id=165" TargetMode="External"/><Relationship Id="rId10" Type="http://schemas.openxmlformats.org/officeDocument/2006/relationships/hyperlink" Target="http://istu.edu.ua/?id=155" TargetMode="External"/><Relationship Id="rId4" Type="http://schemas.openxmlformats.org/officeDocument/2006/relationships/hyperlink" Target="http://istu.edu.ua/?id=163" TargetMode="External"/><Relationship Id="rId9" Type="http://schemas.openxmlformats.org/officeDocument/2006/relationships/hyperlink" Target="http://istu.edu.ua/?id=156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hyperlink" Target="http://images.google.com.ua/imgres?imgurl=http://www.waikato.ac.nz/law/conferences/law&amp;hist/images/Fulbright_logo_-_BW_JPEG.jpg&amp;imgrefurl=http://www.waikato.ac.nz/law/conferences/law&amp;hist/&amp;h=1599&amp;w=3009&amp;sz=341&amp;hl=uk&amp;start=57&amp;tbnid=AmJMtMflBYaPtM:&amp;tbnh=80&amp;tbnw=150&amp;prev=/images?q=Fulbright&amp;start=40&amp;imgsz=xxlarge&amp;gbv=2&amp;ndsp=20&amp;svnum=10&amp;hl=uk&amp;sa=N" TargetMode="External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png"/><Relationship Id="rId5" Type="http://schemas.openxmlformats.org/officeDocument/2006/relationships/hyperlink" Target="http://images.google.com.ua/imgres?imgurl=http://www.ingilish.com/0020.JPG&amp;imgrefurl=http://www.ingilish.com/turkishflta.htm&amp;h=1536&amp;w=2048&amp;sz=924&amp;hl=uk&amp;start=94&amp;tbnid=QzheU7gHiIQu6M:&amp;tbnh=113&amp;tbnw=150&amp;prev=/images?q=Fulbright&amp;start=80&amp;imgsz=xxlarge&amp;gbv=2&amp;ndsp=20&amp;svnum=10&amp;hl=uk&amp;sa=N" TargetMode="External"/><Relationship Id="rId10" Type="http://schemas.openxmlformats.org/officeDocument/2006/relationships/image" Target="../media/image15.jpeg"/><Relationship Id="rId4" Type="http://schemas.openxmlformats.org/officeDocument/2006/relationships/image" Target="../media/image10.jpeg"/><Relationship Id="rId9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8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stu.edu.ua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 sz="quarter"/>
          </p:nvPr>
        </p:nvSpPr>
        <p:spPr>
          <a:xfrm>
            <a:off x="467544" y="3284984"/>
            <a:ext cx="8280920" cy="3024336"/>
          </a:xfrm>
        </p:spPr>
        <p:txBody>
          <a:bodyPr/>
          <a:lstStyle/>
          <a:p>
            <a:pPr>
              <a:defRPr/>
            </a:pPr>
            <a:r>
              <a:rPr lang="ru-RU" sz="2800" dirty="0" smtClean="0">
                <a:latin typeface="Verdana"/>
                <a:cs typeface="Verdana"/>
              </a:rPr>
              <a:t/>
            </a:r>
            <a:br>
              <a:rPr lang="ru-RU" sz="2800" dirty="0" smtClean="0">
                <a:latin typeface="Verdana"/>
                <a:cs typeface="Verdana"/>
              </a:rPr>
            </a:br>
            <a:r>
              <a:rPr lang="ru-RU" sz="2800" dirty="0" smtClean="0">
                <a:latin typeface="Verdana"/>
                <a:cs typeface="Verdana"/>
              </a:rPr>
              <a:t>ПВНЗ «</a:t>
            </a:r>
            <a:r>
              <a:rPr lang="uk-UA" sz="2800" dirty="0" smtClean="0">
                <a:latin typeface="Verdana"/>
                <a:cs typeface="Verdana"/>
              </a:rPr>
              <a:t>Міжнародний науково-технічний університет</a:t>
            </a:r>
            <a:br>
              <a:rPr lang="uk-UA" sz="2800" dirty="0" smtClean="0">
                <a:latin typeface="Verdana"/>
                <a:cs typeface="Verdana"/>
              </a:rPr>
            </a:br>
            <a:r>
              <a:rPr lang="uk-UA" sz="2800" dirty="0" smtClean="0">
                <a:latin typeface="Verdana"/>
                <a:cs typeface="Verdana"/>
              </a:rPr>
              <a:t> імені академіка Юрія Бугая</a:t>
            </a:r>
            <a:r>
              <a:rPr lang="ru-RU" sz="2800" dirty="0" smtClean="0">
                <a:latin typeface="Verdana"/>
                <a:cs typeface="Verdana"/>
              </a:rPr>
              <a:t>»</a:t>
            </a:r>
            <a:br>
              <a:rPr lang="ru-RU" sz="2800" dirty="0" smtClean="0">
                <a:latin typeface="Verdana"/>
                <a:cs typeface="Verdana"/>
              </a:rPr>
            </a:br>
            <a:r>
              <a:rPr lang="ru-RU" sz="1800" dirty="0" err="1" smtClean="0">
                <a:latin typeface="Verdana"/>
                <a:cs typeface="Verdana"/>
              </a:rPr>
              <a:t>заснований</a:t>
            </a:r>
            <a:r>
              <a:rPr lang="ru-RU" sz="1800" dirty="0" smtClean="0">
                <a:latin typeface="Verdana"/>
                <a:cs typeface="Verdana"/>
              </a:rPr>
              <a:t> у 1993 </a:t>
            </a:r>
            <a:r>
              <a:rPr lang="ru-RU" sz="1800" dirty="0" err="1" smtClean="0">
                <a:latin typeface="Verdana"/>
                <a:cs typeface="Verdana"/>
              </a:rPr>
              <a:t>році</a:t>
            </a:r>
            <a:r>
              <a:rPr lang="ru-RU" sz="2600" dirty="0" smtClean="0">
                <a:latin typeface="Verdana"/>
                <a:cs typeface="Verdana"/>
              </a:rPr>
              <a:t/>
            </a:r>
            <a:br>
              <a:rPr lang="ru-RU" sz="2600" dirty="0" smtClean="0">
                <a:latin typeface="Verdana"/>
                <a:cs typeface="Verdana"/>
              </a:rPr>
            </a:br>
            <a:r>
              <a:rPr lang="en-US" sz="2800" dirty="0" smtClean="0">
                <a:solidFill>
                  <a:srgbClr val="FFFF00"/>
                </a:solidFill>
                <a:latin typeface="Verdana"/>
                <a:cs typeface="Verdana"/>
                <a:hlinkClick r:id="rId2"/>
              </a:rPr>
              <a:t>www.istu.edu.ua</a:t>
            </a:r>
            <a:r>
              <a:rPr lang="ru-RU" sz="2800" dirty="0">
                <a:solidFill>
                  <a:srgbClr val="FFFF00"/>
                </a:solidFill>
                <a:latin typeface="Verdana"/>
                <a:cs typeface="Verdana"/>
              </a:rPr>
              <a:t/>
            </a:r>
            <a:br>
              <a:rPr lang="ru-RU" sz="2800" dirty="0">
                <a:solidFill>
                  <a:srgbClr val="FFFF00"/>
                </a:solidFill>
                <a:latin typeface="Verdana"/>
                <a:cs typeface="Verdana"/>
              </a:rPr>
            </a:br>
            <a:r>
              <a:rPr lang="ru-RU" sz="2800" dirty="0" err="1" smtClean="0">
                <a:solidFill>
                  <a:schemeClr val="tx1">
                    <a:lumMod val="95000"/>
                  </a:schemeClr>
                </a:solidFill>
                <a:latin typeface="Verdana"/>
                <a:cs typeface="Verdana"/>
              </a:rPr>
              <a:t>Київ</a:t>
            </a:r>
            <a:r>
              <a:rPr lang="ru-RU" sz="2800" dirty="0">
                <a:solidFill>
                  <a:schemeClr val="tx1">
                    <a:lumMod val="95000"/>
                  </a:schemeClr>
                </a:solidFill>
                <a:latin typeface="Verdana"/>
                <a:cs typeface="Verdana"/>
              </a:rPr>
              <a:t>, 2017</a:t>
            </a:r>
            <a:br>
              <a:rPr lang="ru-RU" sz="2800" dirty="0">
                <a:solidFill>
                  <a:schemeClr val="tx1">
                    <a:lumMod val="95000"/>
                  </a:schemeClr>
                </a:solidFill>
                <a:latin typeface="Verdana"/>
                <a:cs typeface="Verdana"/>
              </a:rPr>
            </a:br>
            <a:endParaRPr lang="ru-RU" sz="2600" dirty="0">
              <a:solidFill>
                <a:schemeClr val="tx1">
                  <a:lumMod val="95000"/>
                </a:schemeClr>
              </a:solidFill>
              <a:latin typeface="Verdana"/>
              <a:cs typeface="Verdana"/>
            </a:endParaRPr>
          </a:p>
        </p:txBody>
      </p:sp>
      <p:pic>
        <p:nvPicPr>
          <p:cNvPr id="1026" name="Picture 2" descr="&amp;Rcy;&amp;iecy;&amp;zcy;&amp;ucy;&amp;lcy;&amp;softcy;&amp;tcy;&amp;acy;&amp;tcy; &amp;pcy;&amp;ocy;&amp;shcy;&amp;ucy;&amp;kcy;&amp;ucy; &amp;zcy;&amp;ocy;&amp;bcy;&amp;rcy;&amp;acy;&amp;zhcy;&amp;iecy;&amp;ncy;&amp;softcy; &amp;zcy;&amp;acy; &amp;zcy;&amp;acy;&amp;pcy;&amp;icy;&amp;tcy;&amp;ocy;&amp;mcy; &quot;&amp;mcy;&amp;ncy;&amp;tcy;&amp;ucy;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58353"/>
            <a:ext cx="4824536" cy="2752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Изображение 1" descr="Screen Shot 2015-10-18 at 23.06.4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76672"/>
            <a:ext cx="2137180" cy="22014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72" name="Text Box 8"/>
          <p:cNvSpPr txBox="1">
            <a:spLocks noChangeArrowheads="1"/>
          </p:cNvSpPr>
          <p:nvPr/>
        </p:nvSpPr>
        <p:spPr bwMode="auto">
          <a:xfrm>
            <a:off x="2987824" y="404664"/>
            <a:ext cx="590465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  <a:cs typeface="Verdana"/>
              </a:rPr>
              <a:t>Перший президент </a:t>
            </a:r>
          </a:p>
          <a:p>
            <a:pPr algn="ctr">
              <a:defRPr/>
            </a:pPr>
            <a:r>
              <a:rPr lang="ru-RU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  <a:cs typeface="Verdana"/>
              </a:rPr>
              <a:t>ПВНЗ «МНТУ»</a:t>
            </a:r>
          </a:p>
          <a:p>
            <a:pPr algn="ctr">
              <a:defRPr/>
            </a:pPr>
            <a:r>
              <a:rPr lang="ru-RU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  <a:cs typeface="Verdana"/>
              </a:rPr>
              <a:t>Бугай Юр</a:t>
            </a:r>
            <a:r>
              <a:rPr lang="uk-UA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  <a:cs typeface="Verdana"/>
              </a:rPr>
              <a:t>і</a:t>
            </a:r>
            <a:r>
              <a:rPr lang="ru-RU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  <a:cs typeface="Verdana"/>
              </a:rPr>
              <a:t>й </a:t>
            </a:r>
            <a:r>
              <a:rPr lang="ru-RU" sz="32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  <a:cs typeface="Verdana"/>
              </a:rPr>
              <a:t>Миколайович</a:t>
            </a:r>
            <a:endParaRPr lang="ru-RU" sz="32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/>
              <a:cs typeface="Verdana"/>
            </a:endParaRPr>
          </a:p>
          <a:p>
            <a:pPr algn="ctr">
              <a:defRPr/>
            </a:pPr>
            <a:r>
              <a:rPr lang="uk-UA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  <a:cs typeface="Verdana"/>
              </a:rPr>
              <a:t>(1947-2003)</a:t>
            </a:r>
            <a:endParaRPr lang="ru-RU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/>
              <a:cs typeface="Verdana"/>
            </a:endParaRPr>
          </a:p>
        </p:txBody>
      </p:sp>
      <p:pic>
        <p:nvPicPr>
          <p:cNvPr id="113674" name="Picture 10" descr="1а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467544" y="267278"/>
            <a:ext cx="2160240" cy="2756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3675" name="Text Box 11"/>
          <p:cNvSpPr txBox="1">
            <a:spLocks noChangeArrowheads="1"/>
          </p:cNvSpPr>
          <p:nvPr/>
        </p:nvSpPr>
        <p:spPr bwMode="auto">
          <a:xfrm>
            <a:off x="282184" y="3068960"/>
            <a:ext cx="861029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800" dirty="0" smtClean="0"/>
              <a:t>Доктор </a:t>
            </a:r>
            <a:r>
              <a:rPr lang="ru-RU" sz="2800" dirty="0" err="1" smtClean="0"/>
              <a:t>технічних</a:t>
            </a:r>
            <a:r>
              <a:rPr lang="ru-RU" sz="2800" dirty="0" smtClean="0"/>
              <a:t> </a:t>
            </a:r>
            <a:r>
              <a:rPr lang="ru-RU" sz="2800" dirty="0"/>
              <a:t>наук (</a:t>
            </a:r>
            <a:r>
              <a:rPr lang="ru-RU" sz="2800" dirty="0" smtClean="0"/>
              <a:t>1985 р.) </a:t>
            </a:r>
          </a:p>
          <a:p>
            <a:pPr algn="just">
              <a:defRPr/>
            </a:pPr>
            <a:r>
              <a:rPr lang="ru-RU" sz="2800" dirty="0" err="1" smtClean="0"/>
              <a:t>Професор</a:t>
            </a:r>
            <a:r>
              <a:rPr lang="ru-RU" sz="2800" dirty="0" smtClean="0"/>
              <a:t>  (1988 р.)</a:t>
            </a:r>
          </a:p>
          <a:p>
            <a:pPr algn="just">
              <a:defRPr/>
            </a:pPr>
            <a:r>
              <a:rPr lang="ru-RU" sz="2800" dirty="0" err="1" smtClean="0"/>
              <a:t>Академік</a:t>
            </a:r>
            <a:r>
              <a:rPr lang="ru-RU" sz="2800" dirty="0" smtClean="0"/>
              <a:t> </a:t>
            </a:r>
            <a:r>
              <a:rPr lang="ru-RU" sz="2800" dirty="0" err="1" smtClean="0"/>
              <a:t>Академії</a:t>
            </a:r>
            <a:r>
              <a:rPr lang="ru-RU" sz="2800" dirty="0" smtClean="0"/>
              <a:t> </a:t>
            </a:r>
            <a:r>
              <a:rPr lang="ru-RU" sz="2800" dirty="0" err="1"/>
              <a:t>гірничих</a:t>
            </a:r>
            <a:r>
              <a:rPr lang="ru-RU" sz="2800" dirty="0"/>
              <a:t> наук (</a:t>
            </a:r>
            <a:r>
              <a:rPr lang="ru-RU" sz="2800" dirty="0" smtClean="0"/>
              <a:t>1991 р.) </a:t>
            </a:r>
            <a:r>
              <a:rPr lang="ru-RU" sz="2800" dirty="0"/>
              <a:t> </a:t>
            </a:r>
            <a:endParaRPr lang="ru-RU" sz="2800" dirty="0" smtClean="0"/>
          </a:p>
          <a:p>
            <a:pPr algn="just">
              <a:defRPr/>
            </a:pPr>
            <a:r>
              <a:rPr lang="ru-RU" sz="2800" dirty="0" smtClean="0"/>
              <a:t>Член-</a:t>
            </a:r>
            <a:r>
              <a:rPr lang="ru-RU" sz="2800" dirty="0" err="1" smtClean="0"/>
              <a:t>кореспондент</a:t>
            </a:r>
            <a:r>
              <a:rPr lang="ru-RU" sz="2800" dirty="0" smtClean="0"/>
              <a:t> </a:t>
            </a:r>
            <a:r>
              <a:rPr lang="ru-RU" sz="2800" dirty="0" err="1" smtClean="0"/>
              <a:t>Академії</a:t>
            </a:r>
            <a:r>
              <a:rPr lang="ru-RU" sz="2800" dirty="0" smtClean="0"/>
              <a:t> </a:t>
            </a:r>
            <a:r>
              <a:rPr lang="ru-RU" sz="2800" dirty="0" err="1"/>
              <a:t>педагогічних</a:t>
            </a:r>
            <a:r>
              <a:rPr lang="ru-RU" sz="2800" dirty="0"/>
              <a:t> наук </a:t>
            </a:r>
            <a:r>
              <a:rPr lang="ru-RU" sz="2800" dirty="0" err="1"/>
              <a:t>України</a:t>
            </a:r>
            <a:r>
              <a:rPr lang="ru-RU" sz="2800" dirty="0"/>
              <a:t> (1999 р</a:t>
            </a:r>
            <a:r>
              <a:rPr lang="ru-RU" sz="2800" dirty="0" smtClean="0"/>
              <a:t>.)</a:t>
            </a:r>
          </a:p>
          <a:p>
            <a:pPr algn="just">
              <a:defRPr/>
            </a:pPr>
            <a:r>
              <a:rPr lang="ru-RU" sz="2800" dirty="0" err="1" smtClean="0"/>
              <a:t>Дійсний</a:t>
            </a:r>
            <a:r>
              <a:rPr lang="ru-RU" sz="2800" dirty="0" smtClean="0"/>
              <a:t> член </a:t>
            </a:r>
            <a:r>
              <a:rPr lang="ru-RU" sz="2800" dirty="0" err="1"/>
              <a:t>Міжнародної</a:t>
            </a:r>
            <a:r>
              <a:rPr lang="ru-RU" sz="2800" dirty="0"/>
              <a:t> </a:t>
            </a:r>
            <a:r>
              <a:rPr lang="ru-RU" sz="2800" dirty="0" err="1"/>
              <a:t>академії</a:t>
            </a:r>
            <a:r>
              <a:rPr lang="ru-RU" sz="2800" dirty="0"/>
              <a:t> наук </a:t>
            </a:r>
            <a:r>
              <a:rPr lang="ru-RU" sz="2800" dirty="0" err="1"/>
              <a:t>вищої</a:t>
            </a:r>
            <a:r>
              <a:rPr lang="ru-RU" sz="2800" dirty="0"/>
              <a:t> </a:t>
            </a:r>
            <a:r>
              <a:rPr lang="ru-RU" sz="2800" dirty="0" err="1"/>
              <a:t>школи</a:t>
            </a:r>
            <a:r>
              <a:rPr lang="ru-RU" sz="2800" dirty="0"/>
              <a:t> (МАН ВШ) (</a:t>
            </a:r>
            <a:r>
              <a:rPr lang="ru-RU" sz="2800" dirty="0" smtClean="0"/>
              <a:t>1995 р.) </a:t>
            </a:r>
          </a:p>
          <a:p>
            <a:pPr algn="just">
              <a:defRPr/>
            </a:pPr>
            <a:r>
              <a:rPr lang="ru-RU" sz="2800" dirty="0" err="1" smtClean="0"/>
              <a:t>Заслужений</a:t>
            </a:r>
            <a:r>
              <a:rPr lang="ru-RU" sz="2800" dirty="0" smtClean="0"/>
              <a:t> </a:t>
            </a:r>
            <a:r>
              <a:rPr lang="ru-RU" sz="2800" dirty="0" err="1"/>
              <a:t>діяч</a:t>
            </a:r>
            <a:r>
              <a:rPr lang="ru-RU" sz="2800" dirty="0"/>
              <a:t> науки и </a:t>
            </a:r>
            <a:r>
              <a:rPr lang="ru-RU" sz="2800" dirty="0" err="1"/>
              <a:t>техніки</a:t>
            </a:r>
            <a:r>
              <a:rPr lang="ru-RU" sz="2800" dirty="0"/>
              <a:t> </a:t>
            </a:r>
            <a:r>
              <a:rPr lang="ru-RU" sz="2800" dirty="0" err="1"/>
              <a:t>України</a:t>
            </a:r>
            <a:r>
              <a:rPr lang="ru-RU" sz="2800" dirty="0"/>
              <a:t> (1998 </a:t>
            </a:r>
            <a:r>
              <a:rPr lang="ru-RU" sz="2800" dirty="0" smtClean="0"/>
              <a:t>р.).</a:t>
            </a:r>
            <a:endParaRPr lang="uk-UA" sz="2800" b="1" i="1" spc="140" dirty="0">
              <a:effectLst>
                <a:outerShdw blurRad="38100" dist="38100" dir="2700000" algn="tl">
                  <a:srgbClr val="000000"/>
                </a:outerShdw>
              </a:effectLst>
              <a:latin typeface="Verdana"/>
              <a:cs typeface="Verdana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Click="0"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113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2" grpId="0"/>
      <p:bldP spid="1136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 descr="IMG_2888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5" name="Изображение 4" descr="IMG_2879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372"/>
            <a:ext cx="4540837" cy="3405628"/>
          </a:xfrm>
          <a:prstGeom prst="rect">
            <a:avLst/>
          </a:prstGeom>
        </p:spPr>
      </p:pic>
      <p:pic>
        <p:nvPicPr>
          <p:cNvPr id="6" name="Изображение 5" descr="13310453_885528541552731_762361385476317839_n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54" y="3429000"/>
            <a:ext cx="4592454" cy="3414209"/>
          </a:xfrm>
          <a:prstGeom prst="rect">
            <a:avLst/>
          </a:prstGeom>
        </p:spPr>
      </p:pic>
      <p:pic>
        <p:nvPicPr>
          <p:cNvPr id="7" name="Изображение 6" descr="14232996_939542552817996_5308031536755612412_n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880073"/>
      </p:ext>
    </p:extLst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Click="0" advTm="12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340768"/>
            <a:ext cx="8643938" cy="4728567"/>
          </a:xfrm>
        </p:spPr>
        <p:txBody>
          <a:bodyPr/>
          <a:lstStyle/>
          <a:p>
            <a:pPr algn="just" eaLnBrk="1" hangingPunct="1">
              <a:buClr>
                <a:srgbClr val="FF0000"/>
              </a:buClr>
            </a:pPr>
            <a:r>
              <a:rPr lang="ru-RU" sz="2800" dirty="0" err="1" smtClean="0"/>
              <a:t>Освітня</a:t>
            </a:r>
            <a:r>
              <a:rPr lang="ru-RU" sz="2800" dirty="0" smtClean="0"/>
              <a:t> та </a:t>
            </a:r>
            <a:r>
              <a:rPr lang="ru-RU" sz="2800" dirty="0" err="1"/>
              <a:t>наукова</a:t>
            </a:r>
            <a:r>
              <a:rPr lang="ru-RU" sz="2800" dirty="0"/>
              <a:t> </a:t>
            </a:r>
            <a:r>
              <a:rPr lang="ru-RU" sz="2800" dirty="0" err="1"/>
              <a:t>організація</a:t>
            </a:r>
            <a:r>
              <a:rPr lang="ru-RU" sz="2800" dirty="0"/>
              <a:t>, </a:t>
            </a:r>
            <a:r>
              <a:rPr lang="ru-RU" sz="2800" dirty="0" err="1" smtClean="0"/>
              <a:t>що</a:t>
            </a:r>
            <a:r>
              <a:rPr lang="ru-RU" sz="2800" dirty="0" smtClean="0"/>
              <a:t> </a:t>
            </a:r>
            <a:r>
              <a:rPr lang="ru-RU" sz="2800" dirty="0" err="1" smtClean="0"/>
              <a:t>готує</a:t>
            </a:r>
            <a:r>
              <a:rPr lang="ru-RU" sz="2800" dirty="0" smtClean="0"/>
              <a:t> </a:t>
            </a:r>
            <a:r>
              <a:rPr lang="ru-RU" sz="2800" dirty="0" err="1" smtClean="0"/>
              <a:t>фахівців</a:t>
            </a:r>
            <a:r>
              <a:rPr lang="ru-RU" sz="2800" dirty="0" smtClean="0"/>
              <a:t> у </a:t>
            </a:r>
            <a:r>
              <a:rPr lang="ru-RU" sz="2800" dirty="0" err="1" smtClean="0"/>
              <a:t>різних</a:t>
            </a:r>
            <a:r>
              <a:rPr lang="ru-RU" sz="2800" dirty="0" smtClean="0"/>
              <a:t> сферах </a:t>
            </a:r>
            <a:r>
              <a:rPr lang="ru-RU" sz="2800" dirty="0" err="1" smtClean="0"/>
              <a:t>навчання</a:t>
            </a:r>
            <a:r>
              <a:rPr lang="ru-RU" sz="2800" dirty="0"/>
              <a:t>, таких </a:t>
            </a:r>
            <a:r>
              <a:rPr lang="ru-RU" sz="2800" dirty="0" smtClean="0"/>
              <a:t>як: </a:t>
            </a:r>
            <a:r>
              <a:rPr lang="ru-RU" sz="2800" dirty="0" err="1" smtClean="0"/>
              <a:t>міжнародні</a:t>
            </a:r>
            <a:r>
              <a:rPr lang="ru-RU" sz="2800" dirty="0" smtClean="0"/>
              <a:t> </a:t>
            </a:r>
            <a:r>
              <a:rPr lang="ru-RU" sz="2800" dirty="0" err="1" smtClean="0"/>
              <a:t>економічні</a:t>
            </a:r>
            <a:r>
              <a:rPr lang="ru-RU" sz="2800" dirty="0" smtClean="0"/>
              <a:t> </a:t>
            </a:r>
            <a:r>
              <a:rPr lang="ru-RU" sz="2800" dirty="0" err="1" smtClean="0"/>
              <a:t>відносини</a:t>
            </a:r>
            <a:r>
              <a:rPr lang="ru-RU" sz="2800" dirty="0" smtClean="0"/>
              <a:t>, </a:t>
            </a:r>
            <a:r>
              <a:rPr lang="ru-RU" sz="2800" dirty="0" err="1" smtClean="0"/>
              <a:t>економіка</a:t>
            </a:r>
            <a:r>
              <a:rPr lang="ru-RU" sz="2800" dirty="0" smtClean="0"/>
              <a:t>, </a:t>
            </a:r>
            <a:r>
              <a:rPr lang="ru-RU" sz="2800" dirty="0" err="1" smtClean="0"/>
              <a:t>управління</a:t>
            </a:r>
            <a:r>
              <a:rPr lang="ru-RU" sz="2800" dirty="0" smtClean="0"/>
              <a:t> та </a:t>
            </a:r>
            <a:r>
              <a:rPr lang="ru-RU" sz="2800" dirty="0" err="1" smtClean="0"/>
              <a:t>адміністрування</a:t>
            </a:r>
            <a:r>
              <a:rPr lang="ru-RU" sz="2800" dirty="0" smtClean="0"/>
              <a:t>, </a:t>
            </a:r>
            <a:r>
              <a:rPr lang="ru-RU" sz="2800" dirty="0" err="1" smtClean="0"/>
              <a:t>юриспруденція</a:t>
            </a:r>
            <a:r>
              <a:rPr lang="ru-RU" sz="2800" dirty="0" smtClean="0"/>
              <a:t>, </a:t>
            </a:r>
            <a:r>
              <a:rPr lang="ru-RU" sz="2800" dirty="0" err="1" smtClean="0"/>
              <a:t>публічне</a:t>
            </a:r>
            <a:r>
              <a:rPr lang="ru-RU" sz="2800" dirty="0" smtClean="0"/>
              <a:t> </a:t>
            </a:r>
            <a:r>
              <a:rPr lang="ru-RU" sz="2800" dirty="0" err="1" smtClean="0"/>
              <a:t>управління</a:t>
            </a:r>
            <a:r>
              <a:rPr lang="ru-RU" sz="2800" dirty="0" smtClean="0"/>
              <a:t>, </a:t>
            </a:r>
            <a:r>
              <a:rPr lang="ru-RU" sz="2800" dirty="0" err="1" smtClean="0"/>
              <a:t>іноземна</a:t>
            </a:r>
            <a:r>
              <a:rPr lang="ru-RU" sz="2800" dirty="0" smtClean="0"/>
              <a:t> </a:t>
            </a:r>
            <a:r>
              <a:rPr lang="ru-RU" sz="2800" dirty="0" err="1" smtClean="0"/>
              <a:t>філологія</a:t>
            </a:r>
            <a:r>
              <a:rPr lang="ru-RU" sz="2800" dirty="0" smtClean="0"/>
              <a:t>, </a:t>
            </a:r>
            <a:r>
              <a:rPr lang="ru-RU" sz="2800" dirty="0" err="1" smtClean="0"/>
              <a:t>охорона</a:t>
            </a:r>
            <a:r>
              <a:rPr lang="ru-RU" sz="2800" dirty="0" smtClean="0"/>
              <a:t> здоров</a:t>
            </a:r>
            <a:r>
              <a:rPr lang="en-US" sz="2800" dirty="0" smtClean="0"/>
              <a:t>’</a:t>
            </a:r>
            <a:r>
              <a:rPr lang="ru-RU" sz="2800" dirty="0" smtClean="0"/>
              <a:t>я та </a:t>
            </a:r>
            <a:r>
              <a:rPr lang="ru-RU" sz="2800" dirty="0" err="1" smtClean="0"/>
              <a:t>навколишнього</a:t>
            </a:r>
            <a:r>
              <a:rPr lang="ru-RU" sz="2800" dirty="0" smtClean="0"/>
              <a:t> </a:t>
            </a:r>
            <a:r>
              <a:rPr lang="ru-RU" sz="2800" dirty="0" err="1" smtClean="0"/>
              <a:t>середовища</a:t>
            </a:r>
            <a:r>
              <a:rPr lang="ru-RU" sz="2800" dirty="0" smtClean="0"/>
              <a:t>, </a:t>
            </a:r>
            <a:r>
              <a:rPr lang="ru-RU" sz="2800" dirty="0" err="1" smtClean="0"/>
              <a:t>фізична</a:t>
            </a:r>
            <a:r>
              <a:rPr lang="ru-RU" sz="2800" dirty="0" smtClean="0"/>
              <a:t> культура та спорт.</a:t>
            </a:r>
          </a:p>
          <a:p>
            <a:pPr marL="0" indent="0" algn="ctr" eaLnBrk="1" hangingPunct="1">
              <a:buClr>
                <a:srgbClr val="FF0000"/>
              </a:buClr>
              <a:buNone/>
            </a:pPr>
            <a:r>
              <a:rPr lang="ru-RU" sz="2800" dirty="0" smtClean="0"/>
              <a:t>ПВНЗ «МНТУ» </a:t>
            </a:r>
            <a:r>
              <a:rPr lang="ru-RU" sz="2800" dirty="0" err="1" smtClean="0"/>
              <a:t>має</a:t>
            </a:r>
            <a:r>
              <a:rPr lang="ru-RU" sz="2800" dirty="0" smtClean="0"/>
              <a:t>:</a:t>
            </a:r>
          </a:p>
          <a:p>
            <a:pPr algn="just" eaLnBrk="1" hangingPunct="1">
              <a:buClr>
                <a:srgbClr val="FF0000"/>
              </a:buClr>
            </a:pPr>
            <a:r>
              <a:rPr lang="ru-RU" sz="2800" dirty="0" smtClean="0"/>
              <a:t> 4 </a:t>
            </a:r>
            <a:r>
              <a:rPr lang="ru-RU" sz="2800" dirty="0" err="1" smtClean="0"/>
              <a:t>інститути</a:t>
            </a:r>
            <a:r>
              <a:rPr lang="ru-RU" sz="2800" dirty="0" smtClean="0"/>
              <a:t> - в </a:t>
            </a:r>
            <a:r>
              <a:rPr lang="ru-RU" sz="2800" dirty="0" err="1"/>
              <a:t>Полтаві</a:t>
            </a:r>
            <a:r>
              <a:rPr lang="ru-RU" sz="2800" dirty="0"/>
              <a:t>, </a:t>
            </a:r>
            <a:r>
              <a:rPr lang="ru-RU" sz="2800" dirty="0" err="1"/>
              <a:t>Чернігові</a:t>
            </a:r>
            <a:r>
              <a:rPr lang="ru-RU" sz="2800" dirty="0"/>
              <a:t>, </a:t>
            </a:r>
            <a:r>
              <a:rPr lang="ru-RU" sz="2800" dirty="0" err="1"/>
              <a:t>Краматорську</a:t>
            </a:r>
            <a:r>
              <a:rPr lang="ru-RU" sz="2800" dirty="0"/>
              <a:t>, </a:t>
            </a:r>
            <a:r>
              <a:rPr lang="ru-RU" sz="2800" dirty="0" err="1" smtClean="0"/>
              <a:t>Луцьку</a:t>
            </a:r>
            <a:r>
              <a:rPr lang="ru-RU" sz="2800" dirty="0"/>
              <a:t>;</a:t>
            </a:r>
            <a:endParaRPr lang="ru-RU" sz="2800" dirty="0" smtClean="0"/>
          </a:p>
          <a:p>
            <a:pPr eaLnBrk="1" hangingPunct="1">
              <a:buClr>
                <a:srgbClr val="FF0000"/>
              </a:buClr>
            </a:pPr>
            <a:r>
              <a:rPr lang="ru-RU" sz="2800" dirty="0" smtClean="0"/>
              <a:t>3 </a:t>
            </a:r>
            <a:r>
              <a:rPr lang="ru-RU" sz="2800" dirty="0" err="1"/>
              <a:t>коледжі</a:t>
            </a:r>
            <a:r>
              <a:rPr lang="ru-RU" sz="2800" dirty="0"/>
              <a:t> </a:t>
            </a:r>
            <a:r>
              <a:rPr lang="ru-RU" sz="2800" dirty="0" smtClean="0"/>
              <a:t>- у </a:t>
            </a:r>
            <a:r>
              <a:rPr lang="ru-RU" sz="2800" dirty="0" err="1" smtClean="0"/>
              <a:t>Полтаві</a:t>
            </a:r>
            <a:r>
              <a:rPr lang="ru-RU" sz="2800" dirty="0" smtClean="0"/>
              <a:t>, </a:t>
            </a:r>
            <a:r>
              <a:rPr lang="ru-RU" sz="2800" dirty="0" err="1" smtClean="0"/>
              <a:t>Луцьку</a:t>
            </a:r>
            <a:r>
              <a:rPr lang="ru-RU" sz="2800" dirty="0" smtClean="0"/>
              <a:t>, </a:t>
            </a:r>
            <a:r>
              <a:rPr lang="ru-RU" sz="2800" dirty="0" err="1" smtClean="0"/>
              <a:t>Києві</a:t>
            </a:r>
            <a:r>
              <a:rPr lang="ru-RU" sz="2800" dirty="0" smtClean="0"/>
              <a:t>.</a:t>
            </a:r>
            <a:endParaRPr lang="uk-UA" sz="2500" i="1" dirty="0" smtClean="0">
              <a:effectLst/>
              <a:latin typeface="Verdana"/>
              <a:cs typeface="Verdana"/>
            </a:endParaRPr>
          </a:p>
        </p:txBody>
      </p:sp>
      <p:pic>
        <p:nvPicPr>
          <p:cNvPr id="4" name="Рисунок 3" descr="C:\Documents and Settings\Bibl\Рабочий стол\Logo1_ISTU.gif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10546"/>
            <a:ext cx="2340260" cy="9855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408712" cy="1138138"/>
          </a:xfrm>
        </p:spPr>
        <p:txBody>
          <a:bodyPr/>
          <a:lstStyle/>
          <a:p>
            <a:r>
              <a:rPr lang="uk-UA" sz="3200" dirty="0" smtClean="0"/>
              <a:t>УНІВЕРСИТЕТ СЬОГОДНІ:</a:t>
            </a:r>
            <a:endParaRPr lang="ru-RU" sz="3200" dirty="0"/>
          </a:p>
        </p:txBody>
      </p:sp>
    </p:spTree>
  </p:cSld>
  <p:clrMapOvr>
    <a:masterClrMapping/>
  </p:clrMapOvr>
  <p:transition spd="slow" advClick="0" advTm="1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7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азвание 2"/>
          <p:cNvSpPr>
            <a:spLocks noGrp="1"/>
          </p:cNvSpPr>
          <p:nvPr>
            <p:ph type="title"/>
          </p:nvPr>
        </p:nvSpPr>
        <p:spPr>
          <a:xfrm>
            <a:off x="395536" y="237893"/>
            <a:ext cx="6192688" cy="922114"/>
          </a:xfrm>
        </p:spPr>
        <p:txBody>
          <a:bodyPr/>
          <a:lstStyle/>
          <a:p>
            <a:r>
              <a:rPr lang="uk-UA" sz="3400" dirty="0" smtClean="0"/>
              <a:t>МІСІЯ УНІВЕРСИТЕТУ:</a:t>
            </a:r>
            <a:endParaRPr lang="ru-RU" sz="3400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189483"/>
            <a:ext cx="8280920" cy="5691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30000"/>
              </a:lnSpc>
              <a:buFont typeface="Arial"/>
              <a:buChar char="•"/>
            </a:pPr>
            <a:r>
              <a:rPr lang="ru-RU" sz="2200" dirty="0" err="1" smtClean="0"/>
              <a:t>Забезпечення</a:t>
            </a:r>
            <a:r>
              <a:rPr lang="ru-RU" sz="2200" dirty="0" smtClean="0"/>
              <a:t> </a:t>
            </a:r>
            <a:r>
              <a:rPr lang="ru-RU" sz="2200" dirty="0" err="1" smtClean="0"/>
              <a:t>якісної</a:t>
            </a:r>
            <a:r>
              <a:rPr lang="ru-RU" sz="2200" dirty="0" smtClean="0"/>
              <a:t> </a:t>
            </a:r>
            <a:r>
              <a:rPr lang="ru-RU" sz="2200" dirty="0" err="1" smtClean="0"/>
              <a:t>освіти</a:t>
            </a:r>
            <a:r>
              <a:rPr lang="ru-RU" sz="2200" dirty="0" smtClean="0"/>
              <a:t> </a:t>
            </a:r>
            <a:r>
              <a:rPr lang="ru-RU" sz="2200" dirty="0"/>
              <a:t>в </a:t>
            </a:r>
            <a:r>
              <a:rPr lang="ru-RU" sz="2200" dirty="0" err="1"/>
              <a:t>технічній</a:t>
            </a:r>
            <a:r>
              <a:rPr lang="ru-RU" sz="2200" dirty="0"/>
              <a:t>, </a:t>
            </a:r>
            <a:r>
              <a:rPr lang="ru-RU" sz="2200" dirty="0" err="1" smtClean="0"/>
              <a:t>економічній</a:t>
            </a:r>
            <a:r>
              <a:rPr lang="ru-RU" sz="2200" dirty="0" smtClean="0"/>
              <a:t>,  </a:t>
            </a:r>
            <a:r>
              <a:rPr lang="ru-RU" sz="2200" dirty="0" err="1" smtClean="0"/>
              <a:t>фінансовій</a:t>
            </a:r>
            <a:r>
              <a:rPr lang="ru-RU" sz="2200" dirty="0" smtClean="0"/>
              <a:t> </a:t>
            </a:r>
            <a:r>
              <a:rPr lang="ru-RU" sz="2200" dirty="0"/>
              <a:t>та </a:t>
            </a:r>
            <a:r>
              <a:rPr lang="ru-RU" sz="2200" dirty="0" err="1"/>
              <a:t>гуманітарній</a:t>
            </a:r>
            <a:r>
              <a:rPr lang="ru-RU" sz="2200" dirty="0"/>
              <a:t> </a:t>
            </a:r>
            <a:r>
              <a:rPr lang="ru-RU" sz="2200" dirty="0" smtClean="0"/>
              <a:t>сферах на </a:t>
            </a:r>
            <a:r>
              <a:rPr lang="ru-RU" sz="2200" dirty="0" err="1" smtClean="0"/>
              <a:t>рівні</a:t>
            </a:r>
            <a:r>
              <a:rPr lang="ru-RU" sz="2200" dirty="0" smtClean="0"/>
              <a:t>, </a:t>
            </a:r>
            <a:r>
              <a:rPr lang="ru-RU" sz="2200" dirty="0" err="1" smtClean="0"/>
              <a:t>передбаченому</a:t>
            </a:r>
            <a:r>
              <a:rPr lang="ru-RU" sz="2200" dirty="0" smtClean="0"/>
              <a:t> на</a:t>
            </a:r>
            <a:r>
              <a:rPr lang="uk-UA" sz="2200" dirty="0" err="1" smtClean="0"/>
              <a:t>ціональними</a:t>
            </a:r>
            <a:r>
              <a:rPr lang="uk-UA" sz="2200" dirty="0" smtClean="0"/>
              <a:t> та </a:t>
            </a:r>
            <a:r>
              <a:rPr lang="ru-RU" sz="2200" dirty="0" err="1" smtClean="0"/>
              <a:t>міжнародними</a:t>
            </a:r>
            <a:r>
              <a:rPr lang="ru-RU" sz="2200" dirty="0" smtClean="0"/>
              <a:t> </a:t>
            </a:r>
            <a:r>
              <a:rPr lang="ru-RU" sz="2200" dirty="0" err="1" smtClean="0"/>
              <a:t>освітніми</a:t>
            </a:r>
            <a:r>
              <a:rPr lang="ru-RU" sz="2200" dirty="0" smtClean="0"/>
              <a:t> стандартами</a:t>
            </a:r>
            <a:r>
              <a:rPr lang="ru-RU" sz="2200" dirty="0"/>
              <a:t>.</a:t>
            </a:r>
            <a:endParaRPr lang="ru-RU" sz="2200" dirty="0" smtClean="0"/>
          </a:p>
          <a:p>
            <a:pPr marL="342900" indent="-342900" algn="just">
              <a:lnSpc>
                <a:spcPct val="130000"/>
              </a:lnSpc>
              <a:buFont typeface="Arial"/>
              <a:buChar char="•"/>
            </a:pPr>
            <a:r>
              <a:rPr lang="uk-UA" sz="2200" dirty="0" smtClean="0"/>
              <a:t>Впровадження ефективних технологій навчання, </a:t>
            </a:r>
            <a:r>
              <a:rPr lang="ru-RU" sz="2200" dirty="0" err="1" smtClean="0"/>
              <a:t>розробка</a:t>
            </a:r>
            <a:r>
              <a:rPr lang="ru-RU" sz="2200" dirty="0" smtClean="0"/>
              <a:t> та </a:t>
            </a:r>
            <a:r>
              <a:rPr lang="ru-RU" sz="2200" dirty="0" err="1" smtClean="0"/>
              <a:t>пропагування</a:t>
            </a:r>
            <a:r>
              <a:rPr lang="ru-RU" sz="2200" dirty="0" smtClean="0"/>
              <a:t> </a:t>
            </a:r>
            <a:r>
              <a:rPr lang="ru-RU" sz="2200" dirty="0" err="1" smtClean="0"/>
              <a:t>найкращих</a:t>
            </a:r>
            <a:r>
              <a:rPr lang="ru-RU" sz="2200" dirty="0" smtClean="0"/>
              <a:t> практик </a:t>
            </a:r>
            <a:r>
              <a:rPr lang="ru-RU" sz="2200" dirty="0" err="1"/>
              <a:t>національної</a:t>
            </a:r>
            <a:r>
              <a:rPr lang="ru-RU" sz="2200" dirty="0"/>
              <a:t> та </a:t>
            </a:r>
            <a:r>
              <a:rPr lang="ru-RU" sz="2200" dirty="0" err="1"/>
              <a:t>міжнародної</a:t>
            </a:r>
            <a:r>
              <a:rPr lang="ru-RU" sz="2200" dirty="0"/>
              <a:t> </a:t>
            </a:r>
            <a:r>
              <a:rPr lang="ru-RU" sz="2200" dirty="0" err="1"/>
              <a:t>вищої</a:t>
            </a:r>
            <a:r>
              <a:rPr lang="ru-RU" sz="2200" dirty="0"/>
              <a:t> </a:t>
            </a:r>
            <a:r>
              <a:rPr lang="ru-RU" sz="2200" dirty="0" err="1" smtClean="0"/>
              <a:t>освіти</a:t>
            </a:r>
            <a:r>
              <a:rPr lang="uk-UA" sz="2200" dirty="0"/>
              <a:t>.</a:t>
            </a:r>
            <a:endParaRPr lang="uk-UA" sz="2200" dirty="0" smtClean="0"/>
          </a:p>
          <a:p>
            <a:pPr marL="342900" indent="-342900" algn="just">
              <a:lnSpc>
                <a:spcPct val="130000"/>
              </a:lnSpc>
              <a:buFont typeface="Arial"/>
              <a:buChar char="•"/>
            </a:pPr>
            <a:r>
              <a:rPr lang="uk-UA" sz="2200" dirty="0" smtClean="0"/>
              <a:t>Забезпечення випускникам потенційних можливостей інтеграції до всесвітнього ринку праці.</a:t>
            </a:r>
            <a:endParaRPr lang="ru-RU" sz="2200" dirty="0" smtClean="0"/>
          </a:p>
          <a:p>
            <a:pPr marL="342900" indent="-342900" algn="just">
              <a:lnSpc>
                <a:spcPct val="130000"/>
              </a:lnSpc>
              <a:buFont typeface="Arial"/>
              <a:buChar char="•"/>
            </a:pPr>
            <a:r>
              <a:rPr lang="ru-RU" sz="2200" dirty="0" err="1" smtClean="0"/>
              <a:t>Формування</a:t>
            </a:r>
            <a:r>
              <a:rPr lang="ru-RU" sz="2200" dirty="0" smtClean="0"/>
              <a:t> у </a:t>
            </a:r>
            <a:r>
              <a:rPr lang="ru-RU" sz="2200" dirty="0" err="1" smtClean="0"/>
              <a:t>молоді</a:t>
            </a:r>
            <a:r>
              <a:rPr lang="ru-RU" sz="2200" dirty="0" smtClean="0"/>
              <a:t> </a:t>
            </a:r>
            <a:r>
              <a:rPr lang="ru-RU" sz="2200" dirty="0" err="1" smtClean="0"/>
              <a:t>активної</a:t>
            </a:r>
            <a:r>
              <a:rPr lang="ru-RU" sz="2200" dirty="0" smtClean="0"/>
              <a:t> </a:t>
            </a:r>
            <a:r>
              <a:rPr lang="ru-RU" sz="2200" dirty="0" err="1" smtClean="0"/>
              <a:t>громадської</a:t>
            </a:r>
            <a:r>
              <a:rPr lang="ru-RU" sz="2200" dirty="0" smtClean="0"/>
              <a:t> </a:t>
            </a:r>
            <a:r>
              <a:rPr lang="ru-RU" sz="2200" dirty="0" err="1" smtClean="0"/>
              <a:t>позиції</a:t>
            </a:r>
            <a:r>
              <a:rPr lang="ru-RU" sz="2200" dirty="0" smtClean="0"/>
              <a:t>, </a:t>
            </a:r>
            <a:r>
              <a:rPr lang="ru-RU" sz="2200" dirty="0" err="1" smtClean="0"/>
              <a:t>необхідної</a:t>
            </a:r>
            <a:r>
              <a:rPr lang="ru-RU" sz="2200" dirty="0" smtClean="0"/>
              <a:t> для </a:t>
            </a:r>
            <a:r>
              <a:rPr lang="ru-RU" sz="2200" dirty="0" err="1"/>
              <a:t>подальшого</a:t>
            </a:r>
            <a:r>
              <a:rPr lang="ru-RU" sz="2200" dirty="0"/>
              <a:t> </a:t>
            </a:r>
            <a:r>
              <a:rPr lang="ru-RU" sz="2200" dirty="0" err="1" smtClean="0"/>
              <a:t>успішного</a:t>
            </a:r>
            <a:r>
              <a:rPr lang="ru-RU" sz="2200" dirty="0" smtClean="0"/>
              <a:t> </a:t>
            </a:r>
            <a:r>
              <a:rPr lang="ru-RU" sz="2200" dirty="0" err="1" smtClean="0"/>
              <a:t>розвитку</a:t>
            </a:r>
            <a:r>
              <a:rPr lang="ru-RU" sz="2200" dirty="0" smtClean="0"/>
              <a:t> </a:t>
            </a:r>
            <a:r>
              <a:rPr lang="ru-RU" sz="2200" dirty="0" err="1" smtClean="0"/>
              <a:t>України</a:t>
            </a:r>
            <a:r>
              <a:rPr lang="ru-RU" sz="2200" dirty="0" smtClean="0"/>
              <a:t> та </a:t>
            </a:r>
            <a:r>
              <a:rPr lang="ru-RU" sz="2200" dirty="0" err="1" smtClean="0"/>
              <a:t>підвищення</a:t>
            </a:r>
            <a:r>
              <a:rPr lang="ru-RU" sz="2200" dirty="0" smtClean="0"/>
              <a:t> </a:t>
            </a:r>
            <a:r>
              <a:rPr lang="ru-RU" sz="2200" dirty="0" err="1" smtClean="0"/>
              <a:t>добробуту</a:t>
            </a:r>
            <a:r>
              <a:rPr lang="ru-RU" sz="2200" dirty="0" smtClean="0"/>
              <a:t> </a:t>
            </a:r>
            <a:r>
              <a:rPr lang="ru-RU" sz="2200" dirty="0" err="1" smtClean="0"/>
              <a:t>українського</a:t>
            </a:r>
            <a:r>
              <a:rPr lang="ru-RU" sz="2200" dirty="0" smtClean="0"/>
              <a:t> народу. </a:t>
            </a:r>
          </a:p>
          <a:p>
            <a:pPr marL="342900" indent="-342900" algn="just">
              <a:lnSpc>
                <a:spcPct val="130000"/>
              </a:lnSpc>
              <a:buFont typeface="Arial"/>
              <a:buChar char="•"/>
            </a:pPr>
            <a:r>
              <a:rPr lang="ru-RU" sz="2200" dirty="0" err="1" smtClean="0"/>
              <a:t>Формування</a:t>
            </a:r>
            <a:r>
              <a:rPr lang="ru-RU" sz="2200" dirty="0" smtClean="0"/>
              <a:t> </a:t>
            </a:r>
            <a:r>
              <a:rPr lang="ru-RU" sz="2200" dirty="0" err="1" smtClean="0"/>
              <a:t>світогляду</a:t>
            </a:r>
            <a:r>
              <a:rPr lang="ru-RU" sz="2200" dirty="0" smtClean="0"/>
              <a:t>  на </a:t>
            </a:r>
            <a:r>
              <a:rPr lang="ru-RU" sz="2200" dirty="0" err="1" smtClean="0"/>
              <a:t>базі</a:t>
            </a:r>
            <a:r>
              <a:rPr lang="ru-RU" sz="2200" dirty="0" smtClean="0"/>
              <a:t> </a:t>
            </a:r>
            <a:r>
              <a:rPr lang="ru-RU" sz="2200" dirty="0" err="1" smtClean="0"/>
              <a:t>гуманітарних</a:t>
            </a:r>
            <a:r>
              <a:rPr lang="ru-RU" sz="2200" dirty="0" smtClean="0"/>
              <a:t> </a:t>
            </a:r>
            <a:r>
              <a:rPr lang="ru-RU" sz="2200" dirty="0" err="1" smtClean="0"/>
              <a:t>цінностей</a:t>
            </a:r>
            <a:r>
              <a:rPr lang="ru-RU" sz="2200" dirty="0"/>
              <a:t>.</a:t>
            </a:r>
            <a:endParaRPr lang="ru-RU" sz="2200" dirty="0" smtClean="0"/>
          </a:p>
          <a:p>
            <a:pPr>
              <a:lnSpc>
                <a:spcPct val="130000"/>
              </a:lnSpc>
            </a:pPr>
            <a:endParaRPr lang="en-US" dirty="0" smtClean="0">
              <a:latin typeface="Verdana"/>
              <a:cs typeface="Verdana"/>
            </a:endParaRPr>
          </a:p>
        </p:txBody>
      </p:sp>
      <p:pic>
        <p:nvPicPr>
          <p:cNvPr id="5" name="Рисунок 4" descr="C:\Documents and Settings\Bibl\Рабочий стол\Logo1_ISTU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1106"/>
            <a:ext cx="2232248" cy="9855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8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538831"/>
            <a:ext cx="8568952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100" dirty="0" err="1" smtClean="0"/>
              <a:t>Готує</a:t>
            </a:r>
            <a:r>
              <a:rPr lang="ru-RU" sz="2100" dirty="0" smtClean="0"/>
              <a:t> </a:t>
            </a:r>
            <a:r>
              <a:rPr lang="ru-RU" sz="2100" dirty="0" err="1" smtClean="0"/>
              <a:t>фахівців</a:t>
            </a:r>
            <a:r>
              <a:rPr lang="ru-RU" sz="2100" dirty="0" smtClean="0"/>
              <a:t> </a:t>
            </a:r>
            <a:r>
              <a:rPr lang="ru-RU" sz="2100" dirty="0" err="1" smtClean="0"/>
              <a:t>освітніх</a:t>
            </a:r>
            <a:r>
              <a:rPr lang="ru-RU" sz="2100" dirty="0" smtClean="0"/>
              <a:t> </a:t>
            </a:r>
            <a:r>
              <a:rPr lang="ru-RU" sz="2100" dirty="0" err="1" smtClean="0"/>
              <a:t>ступенів</a:t>
            </a:r>
            <a:r>
              <a:rPr lang="ru-RU" sz="2100" dirty="0" smtClean="0"/>
              <a:t> бакалавра </a:t>
            </a:r>
            <a:r>
              <a:rPr lang="ru-RU" sz="2100" dirty="0"/>
              <a:t>та </a:t>
            </a:r>
            <a:r>
              <a:rPr lang="ru-RU" sz="2100" dirty="0" err="1" smtClean="0"/>
              <a:t>магістра</a:t>
            </a:r>
            <a:r>
              <a:rPr lang="ru-RU" sz="2100" dirty="0" smtClean="0"/>
              <a:t> за </a:t>
            </a:r>
            <a:r>
              <a:rPr lang="ru-RU" sz="2100" dirty="0" err="1" smtClean="0"/>
              <a:t>наступними</a:t>
            </a:r>
            <a:r>
              <a:rPr lang="ru-RU" sz="2100" dirty="0" smtClean="0"/>
              <a:t> </a:t>
            </a:r>
            <a:r>
              <a:rPr lang="ru-RU" sz="2100" dirty="0" err="1" smtClean="0"/>
              <a:t>галузями</a:t>
            </a:r>
            <a:r>
              <a:rPr lang="ru-RU" sz="2100" dirty="0" smtClean="0"/>
              <a:t> </a:t>
            </a:r>
            <a:r>
              <a:rPr lang="ru-RU" sz="2100" dirty="0" err="1" smtClean="0"/>
              <a:t>знань</a:t>
            </a:r>
            <a:r>
              <a:rPr lang="ru-RU" sz="2100" dirty="0" smtClean="0"/>
              <a:t>: </a:t>
            </a:r>
            <a:r>
              <a:rPr lang="ru-RU" sz="2100" dirty="0" err="1" smtClean="0"/>
              <a:t>міжнародні</a:t>
            </a:r>
            <a:r>
              <a:rPr lang="ru-RU" sz="2100" dirty="0" smtClean="0"/>
              <a:t> </a:t>
            </a:r>
            <a:r>
              <a:rPr lang="ru-RU" sz="2100" dirty="0" err="1" smtClean="0"/>
              <a:t>відносини</a:t>
            </a:r>
            <a:r>
              <a:rPr lang="ru-RU" sz="2100" dirty="0" smtClean="0"/>
              <a:t>; </a:t>
            </a:r>
            <a:r>
              <a:rPr lang="ru-RU" sz="2100" dirty="0" err="1" smtClean="0"/>
              <a:t>управління</a:t>
            </a:r>
            <a:r>
              <a:rPr lang="ru-RU" sz="2100" dirty="0" smtClean="0"/>
              <a:t> та </a:t>
            </a:r>
            <a:r>
              <a:rPr lang="ru-RU" sz="2100" dirty="0" err="1" smtClean="0"/>
              <a:t>адміністрування</a:t>
            </a:r>
            <a:r>
              <a:rPr lang="ru-RU" sz="2100" dirty="0" smtClean="0"/>
              <a:t>, </a:t>
            </a:r>
            <a:r>
              <a:rPr lang="ru-RU" sz="2100" dirty="0" err="1" smtClean="0"/>
              <a:t>зокрема</a:t>
            </a:r>
            <a:r>
              <a:rPr lang="ru-RU" sz="2100" dirty="0" smtClean="0"/>
              <a:t>, </a:t>
            </a:r>
            <a:r>
              <a:rPr lang="ru-RU" sz="2100" dirty="0" err="1" smtClean="0"/>
              <a:t>публічне</a:t>
            </a:r>
            <a:r>
              <a:rPr lang="ru-RU" sz="2100" dirty="0"/>
              <a:t>;</a:t>
            </a:r>
            <a:r>
              <a:rPr lang="ru-RU" sz="2100" dirty="0" smtClean="0"/>
              <a:t> право; </a:t>
            </a:r>
            <a:r>
              <a:rPr lang="ru-RU" sz="2100" dirty="0" err="1" smtClean="0"/>
              <a:t>охорона</a:t>
            </a:r>
            <a:r>
              <a:rPr lang="ru-RU" sz="2100" dirty="0" smtClean="0"/>
              <a:t> здоров</a:t>
            </a:r>
            <a:r>
              <a:rPr lang="en-US" sz="2100" dirty="0" smtClean="0"/>
              <a:t>’</a:t>
            </a:r>
            <a:r>
              <a:rPr lang="ru-RU" sz="2100" dirty="0" smtClean="0"/>
              <a:t>я; </a:t>
            </a:r>
            <a:r>
              <a:rPr lang="ru-RU" sz="2100" dirty="0" err="1" smtClean="0"/>
              <a:t>гуманітарні</a:t>
            </a:r>
            <a:r>
              <a:rPr lang="ru-RU" sz="2100" dirty="0"/>
              <a:t> </a:t>
            </a:r>
            <a:r>
              <a:rPr lang="ru-RU" sz="2100" dirty="0" smtClean="0"/>
              <a:t>та</a:t>
            </a:r>
            <a:r>
              <a:rPr lang="uk-UA" sz="2100" dirty="0" smtClean="0"/>
              <a:t> природничі</a:t>
            </a:r>
            <a:r>
              <a:rPr lang="ru-RU" sz="2100" dirty="0" smtClean="0"/>
              <a:t> науки; </a:t>
            </a:r>
            <a:r>
              <a:rPr lang="ru-RU" sz="2100" dirty="0" err="1" smtClean="0"/>
              <a:t>виробництво</a:t>
            </a:r>
            <a:r>
              <a:rPr lang="ru-RU" sz="2100" dirty="0" smtClean="0"/>
              <a:t> та </a:t>
            </a:r>
            <a:r>
              <a:rPr lang="ru-RU" sz="2100" dirty="0" err="1" smtClean="0"/>
              <a:t>технології</a:t>
            </a:r>
            <a:r>
              <a:rPr lang="ru-RU" sz="2100" dirty="0" smtClean="0"/>
              <a:t>, в тому </a:t>
            </a:r>
            <a:r>
              <a:rPr lang="ru-RU" sz="2100" dirty="0" err="1" smtClean="0"/>
              <a:t>числі</a:t>
            </a:r>
            <a:r>
              <a:rPr lang="ru-RU" sz="2100" dirty="0" smtClean="0"/>
              <a:t>, </a:t>
            </a:r>
            <a:r>
              <a:rPr lang="ru-RU" sz="2100" dirty="0" err="1" smtClean="0"/>
              <a:t>інформаційні</a:t>
            </a:r>
            <a:r>
              <a:rPr lang="ru-RU" sz="2100" dirty="0" smtClean="0"/>
              <a:t>; </a:t>
            </a:r>
            <a:r>
              <a:rPr lang="ru-RU" sz="2100" dirty="0" err="1" smtClean="0"/>
              <a:t>електроніка</a:t>
            </a:r>
            <a:r>
              <a:rPr lang="ru-RU" sz="2100" dirty="0" smtClean="0"/>
              <a:t> та </a:t>
            </a:r>
            <a:r>
              <a:rPr lang="ru-RU" sz="2100" dirty="0" err="1" smtClean="0"/>
              <a:t>телекомунікації</a:t>
            </a:r>
            <a:r>
              <a:rPr lang="ru-RU" sz="2100" dirty="0" smtClean="0"/>
              <a:t>. </a:t>
            </a:r>
            <a:r>
              <a:rPr lang="ru-RU" sz="2100" dirty="0" err="1" smtClean="0"/>
              <a:t>Здійснює</a:t>
            </a:r>
            <a:r>
              <a:rPr lang="ru-RU" sz="2100" dirty="0" smtClean="0"/>
              <a:t> </a:t>
            </a:r>
            <a:r>
              <a:rPr lang="ru-RU" sz="2100" dirty="0" err="1" smtClean="0"/>
              <a:t>підготовку</a:t>
            </a:r>
            <a:r>
              <a:rPr lang="ru-RU" sz="2100" dirty="0" smtClean="0"/>
              <a:t> </a:t>
            </a:r>
            <a:r>
              <a:rPr lang="ru-RU" sz="2100" dirty="0" err="1" smtClean="0"/>
              <a:t>спеціалістів</a:t>
            </a:r>
            <a:r>
              <a:rPr lang="ru-RU" sz="2100" dirty="0" smtClean="0"/>
              <a:t> </a:t>
            </a:r>
            <a:r>
              <a:rPr lang="ru-RU" sz="2100" dirty="0" err="1" smtClean="0"/>
              <a:t>освітньо-наукового</a:t>
            </a:r>
            <a:r>
              <a:rPr lang="ru-RU" sz="2100" dirty="0" smtClean="0"/>
              <a:t> </a:t>
            </a:r>
            <a:r>
              <a:rPr lang="ru-RU" sz="2100" dirty="0" err="1" smtClean="0"/>
              <a:t>ступеню</a:t>
            </a:r>
            <a:r>
              <a:rPr lang="ru-RU" sz="2100" dirty="0" smtClean="0"/>
              <a:t> </a:t>
            </a:r>
            <a:r>
              <a:rPr lang="en-US" sz="2100" dirty="0" smtClean="0"/>
              <a:t>PHD </a:t>
            </a:r>
            <a:r>
              <a:rPr lang="uk-UA" sz="2100" dirty="0" smtClean="0"/>
              <a:t>за спеціальністю «</a:t>
            </a:r>
            <a:r>
              <a:rPr lang="ru-RU" sz="2100" dirty="0" err="1" smtClean="0"/>
              <a:t>Економіка</a:t>
            </a:r>
            <a:r>
              <a:rPr lang="ru-RU" sz="2100" dirty="0" smtClean="0"/>
              <a:t>». Проводить </a:t>
            </a:r>
            <a:r>
              <a:rPr lang="ru-RU" sz="2100" dirty="0" err="1" smtClean="0"/>
              <a:t>фундаментальні</a:t>
            </a:r>
            <a:r>
              <a:rPr lang="ru-RU" sz="2100" dirty="0" smtClean="0"/>
              <a:t> та </a:t>
            </a:r>
            <a:r>
              <a:rPr lang="ru-RU" sz="2100" dirty="0" err="1"/>
              <a:t>прикладні</a:t>
            </a:r>
            <a:r>
              <a:rPr lang="ru-RU" sz="2100" dirty="0"/>
              <a:t> </a:t>
            </a:r>
            <a:r>
              <a:rPr lang="ru-RU" sz="2100" dirty="0" err="1"/>
              <a:t>дослідження</a:t>
            </a:r>
            <a:r>
              <a:rPr lang="ru-RU" sz="2100" dirty="0"/>
              <a:t> в </a:t>
            </a:r>
            <a:r>
              <a:rPr lang="ru-RU" sz="2100" dirty="0" err="1"/>
              <a:t>різних</a:t>
            </a:r>
            <a:r>
              <a:rPr lang="ru-RU" sz="2100" dirty="0"/>
              <a:t> </a:t>
            </a:r>
            <a:r>
              <a:rPr lang="ru-RU" sz="2100" dirty="0" err="1"/>
              <a:t>науково-технічних</a:t>
            </a:r>
            <a:r>
              <a:rPr lang="ru-RU" sz="2100" dirty="0"/>
              <a:t> областях </a:t>
            </a:r>
            <a:r>
              <a:rPr lang="ru-RU" sz="2100" dirty="0" smtClean="0"/>
              <a:t>(у тому </a:t>
            </a:r>
            <a:r>
              <a:rPr lang="ru-RU" sz="2100" dirty="0" err="1" smtClean="0"/>
              <a:t>числі</a:t>
            </a:r>
            <a:r>
              <a:rPr lang="ru-RU" sz="2100" dirty="0" smtClean="0"/>
              <a:t>, </a:t>
            </a:r>
            <a:r>
              <a:rPr lang="ru-RU" sz="2100" dirty="0" err="1" smtClean="0"/>
              <a:t>виробництво</a:t>
            </a:r>
            <a:r>
              <a:rPr lang="ru-RU" sz="2100" dirty="0" smtClean="0"/>
              <a:t> </a:t>
            </a:r>
            <a:r>
              <a:rPr lang="ru-RU" sz="2100" dirty="0" err="1"/>
              <a:t>нафти</a:t>
            </a:r>
            <a:r>
              <a:rPr lang="ru-RU" sz="2100" dirty="0"/>
              <a:t> та </a:t>
            </a:r>
            <a:r>
              <a:rPr lang="ru-RU" sz="2100" dirty="0" smtClean="0"/>
              <a:t>газу </a:t>
            </a:r>
            <a:r>
              <a:rPr lang="ru-RU" sz="2100" dirty="0" err="1" smtClean="0"/>
              <a:t>тощо</a:t>
            </a:r>
            <a:r>
              <a:rPr lang="ru-RU" sz="2100" dirty="0" smtClean="0"/>
              <a:t>). </a:t>
            </a:r>
            <a:r>
              <a:rPr lang="ru-RU" sz="2100" dirty="0" err="1" smtClean="0"/>
              <a:t>Актуалізує</a:t>
            </a:r>
            <a:r>
              <a:rPr lang="ru-RU" sz="2100" dirty="0" smtClean="0"/>
              <a:t> </a:t>
            </a:r>
            <a:r>
              <a:rPr lang="ru-RU" sz="2100" dirty="0" err="1" smtClean="0"/>
              <a:t>навчальні</a:t>
            </a:r>
            <a:r>
              <a:rPr lang="ru-RU" sz="2100" dirty="0" smtClean="0"/>
              <a:t> </a:t>
            </a:r>
            <a:r>
              <a:rPr lang="ru-RU" sz="2100" dirty="0" err="1" smtClean="0"/>
              <a:t>програми</a:t>
            </a:r>
            <a:r>
              <a:rPr lang="ru-RU" sz="2100" dirty="0" smtClean="0"/>
              <a:t> та </a:t>
            </a:r>
            <a:r>
              <a:rPr lang="ru-RU" sz="2100" dirty="0" err="1" smtClean="0"/>
              <a:t>модулі</a:t>
            </a:r>
            <a:r>
              <a:rPr lang="ru-RU" sz="2100" dirty="0" smtClean="0"/>
              <a:t> </a:t>
            </a:r>
            <a:r>
              <a:rPr lang="ru-RU" sz="2100" dirty="0"/>
              <a:t>для </a:t>
            </a:r>
            <a:r>
              <a:rPr lang="ru-RU" sz="2100" dirty="0" err="1"/>
              <a:t>студентів</a:t>
            </a:r>
            <a:r>
              <a:rPr lang="ru-RU" sz="2100" dirty="0"/>
              <a:t> та </a:t>
            </a:r>
            <a:r>
              <a:rPr lang="ru-RU" sz="2100" dirty="0" err="1" smtClean="0"/>
              <a:t>аспірантів</a:t>
            </a:r>
            <a:r>
              <a:rPr lang="ru-RU" sz="2100" dirty="0" smtClean="0"/>
              <a:t> у </a:t>
            </a:r>
            <a:r>
              <a:rPr lang="ru-RU" sz="2100" dirty="0" err="1" smtClean="0"/>
              <a:t>напрямку</a:t>
            </a:r>
            <a:r>
              <a:rPr lang="ru-RU" sz="2100" dirty="0" smtClean="0"/>
              <a:t> </a:t>
            </a:r>
            <a:r>
              <a:rPr lang="ru-RU" sz="2100" dirty="0" err="1" smtClean="0"/>
              <a:t>використання</a:t>
            </a:r>
            <a:r>
              <a:rPr lang="ru-RU" sz="2100" dirty="0" smtClean="0"/>
              <a:t> </a:t>
            </a:r>
            <a:r>
              <a:rPr lang="ru-RU" sz="2100" dirty="0" err="1" smtClean="0"/>
              <a:t>ефективних</a:t>
            </a:r>
            <a:r>
              <a:rPr lang="ru-RU" sz="2100" dirty="0" smtClean="0"/>
              <a:t> </a:t>
            </a:r>
            <a:r>
              <a:rPr lang="ru-RU" sz="2100" dirty="0" err="1" smtClean="0"/>
              <a:t>технологій</a:t>
            </a:r>
            <a:r>
              <a:rPr lang="ru-RU" sz="2100" dirty="0" smtClean="0"/>
              <a:t> </a:t>
            </a:r>
            <a:r>
              <a:rPr lang="ru-RU" sz="2100" dirty="0" err="1" smtClean="0"/>
              <a:t>навчання</a:t>
            </a:r>
            <a:r>
              <a:rPr lang="ru-RU" sz="2100" dirty="0" smtClean="0"/>
              <a:t>. </a:t>
            </a:r>
            <a:r>
              <a:rPr lang="ru-RU" sz="2100" dirty="0" err="1" smtClean="0"/>
              <a:t>Бере</a:t>
            </a:r>
            <a:r>
              <a:rPr lang="ru-RU" sz="2100" dirty="0" smtClean="0"/>
              <a:t> участь у </a:t>
            </a:r>
            <a:r>
              <a:rPr lang="ru-RU" sz="2100" dirty="0" err="1" smtClean="0"/>
              <a:t>розробці</a:t>
            </a:r>
            <a:r>
              <a:rPr lang="ru-RU" sz="2100" dirty="0" smtClean="0"/>
              <a:t> </a:t>
            </a:r>
            <a:r>
              <a:rPr lang="ru-RU" sz="2100" dirty="0" err="1" smtClean="0"/>
              <a:t>нових</a:t>
            </a:r>
            <a:r>
              <a:rPr lang="ru-RU" sz="2100" dirty="0" smtClean="0"/>
              <a:t> </a:t>
            </a:r>
            <a:r>
              <a:rPr lang="ru-RU" sz="2100" dirty="0" err="1" smtClean="0"/>
              <a:t>методичних</a:t>
            </a:r>
            <a:r>
              <a:rPr lang="ru-RU" sz="2100" dirty="0" smtClean="0"/>
              <a:t> </a:t>
            </a:r>
            <a:r>
              <a:rPr lang="ru-RU" sz="2100" dirty="0" err="1" smtClean="0"/>
              <a:t>матеріалів</a:t>
            </a:r>
            <a:r>
              <a:rPr lang="ru-RU" sz="2100" dirty="0" smtClean="0"/>
              <a:t>, </a:t>
            </a:r>
            <a:r>
              <a:rPr lang="ru-RU" sz="2100" dirty="0" err="1" smtClean="0"/>
              <a:t>надає</a:t>
            </a:r>
            <a:r>
              <a:rPr lang="ru-RU" sz="2100" dirty="0" smtClean="0"/>
              <a:t> </a:t>
            </a:r>
            <a:r>
              <a:rPr lang="ru-RU" sz="2100" dirty="0" err="1" smtClean="0"/>
              <a:t>консультації</a:t>
            </a:r>
            <a:r>
              <a:rPr lang="ru-RU" sz="2100" dirty="0" smtClean="0"/>
              <a:t> </a:t>
            </a:r>
            <a:r>
              <a:rPr lang="ru-RU" sz="2100" dirty="0"/>
              <a:t>в </a:t>
            </a:r>
            <a:r>
              <a:rPr lang="ru-RU" sz="2100" dirty="0" err="1"/>
              <a:t>галузі</a:t>
            </a:r>
            <a:r>
              <a:rPr lang="ru-RU" sz="2100" dirty="0"/>
              <a:t> </a:t>
            </a:r>
            <a:r>
              <a:rPr lang="ru-RU" sz="2100" dirty="0" err="1"/>
              <a:t>вищої</a:t>
            </a:r>
            <a:r>
              <a:rPr lang="ru-RU" sz="2100" dirty="0"/>
              <a:t> </a:t>
            </a:r>
            <a:r>
              <a:rPr lang="ru-RU" sz="2100" dirty="0" err="1"/>
              <a:t>освіти</a:t>
            </a:r>
            <a:r>
              <a:rPr lang="ru-RU" sz="2100" dirty="0"/>
              <a:t> та </a:t>
            </a:r>
            <a:r>
              <a:rPr lang="ru-RU" sz="2100" dirty="0" err="1"/>
              <a:t>впровадження</a:t>
            </a:r>
            <a:r>
              <a:rPr lang="ru-RU" sz="2100" dirty="0"/>
              <a:t> </a:t>
            </a:r>
            <a:r>
              <a:rPr lang="ru-RU" sz="2100" dirty="0" err="1" smtClean="0"/>
              <a:t>сучасних</a:t>
            </a:r>
            <a:r>
              <a:rPr lang="ru-RU" sz="2100" dirty="0" smtClean="0"/>
              <a:t> практик, у тому </a:t>
            </a:r>
            <a:r>
              <a:rPr lang="ru-RU" sz="2100" dirty="0" err="1" smtClean="0"/>
              <a:t>числі</a:t>
            </a:r>
            <a:r>
              <a:rPr lang="ru-RU" sz="2100" dirty="0" smtClean="0"/>
              <a:t>, з </a:t>
            </a:r>
            <a:r>
              <a:rPr lang="ru-RU" sz="2100" dirty="0" err="1" smtClean="0"/>
              <a:t>інтеграції</a:t>
            </a:r>
            <a:r>
              <a:rPr lang="ru-RU" sz="2100" dirty="0" smtClean="0"/>
              <a:t> в </a:t>
            </a:r>
            <a:r>
              <a:rPr lang="ru-RU" sz="2100" dirty="0" err="1"/>
              <a:t>європейську</a:t>
            </a:r>
            <a:r>
              <a:rPr lang="ru-RU" sz="2100" dirty="0"/>
              <a:t> </a:t>
            </a:r>
            <a:r>
              <a:rPr lang="ru-RU" sz="2100" dirty="0" err="1"/>
              <a:t>освітню</a:t>
            </a:r>
            <a:r>
              <a:rPr lang="ru-RU" sz="2100" dirty="0"/>
              <a:t> </a:t>
            </a:r>
            <a:r>
              <a:rPr lang="ru-RU" sz="2100" dirty="0" smtClean="0"/>
              <a:t>систему з метою </a:t>
            </a:r>
            <a:r>
              <a:rPr lang="ru-RU" sz="2100" dirty="0" err="1" smtClean="0"/>
              <a:t>розвитку</a:t>
            </a:r>
            <a:r>
              <a:rPr lang="ru-RU" sz="2100" dirty="0" smtClean="0"/>
              <a:t> </a:t>
            </a:r>
            <a:r>
              <a:rPr lang="ru-RU" sz="2100" dirty="0" err="1"/>
              <a:t>національного</a:t>
            </a:r>
            <a:r>
              <a:rPr lang="ru-RU" sz="2100" dirty="0"/>
              <a:t> </a:t>
            </a:r>
            <a:r>
              <a:rPr lang="ru-RU" sz="2100" dirty="0" err="1"/>
              <a:t>вищого</a:t>
            </a:r>
            <a:r>
              <a:rPr lang="ru-RU" sz="2100" dirty="0"/>
              <a:t> </a:t>
            </a:r>
            <a:r>
              <a:rPr lang="ru-RU" sz="2100" dirty="0" err="1"/>
              <a:t>навчального</a:t>
            </a:r>
            <a:r>
              <a:rPr lang="ru-RU" sz="2100" dirty="0"/>
              <a:t> </a:t>
            </a:r>
            <a:r>
              <a:rPr lang="ru-RU" sz="2100" dirty="0" smtClean="0"/>
              <a:t>простору.</a:t>
            </a:r>
            <a:endParaRPr lang="en-US" sz="2100" dirty="0" smtClean="0">
              <a:latin typeface="Verdana"/>
              <a:cs typeface="Verdana"/>
            </a:endParaRPr>
          </a:p>
        </p:txBody>
      </p:sp>
      <p:pic>
        <p:nvPicPr>
          <p:cNvPr id="3" name="Рисунок 2" descr="C:\Documents and Settings\Bibl\Рабочий стол\Logo1_ISTU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88640"/>
            <a:ext cx="2232248" cy="9855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23528" y="476672"/>
            <a:ext cx="633670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500" b="1" dirty="0" smtClean="0"/>
              <a:t>ОСНОВНІ </a:t>
            </a:r>
            <a:r>
              <a:rPr lang="ru-RU" sz="2500" b="1" dirty="0"/>
              <a:t>НАПРЯМИ ДІЯЛЬНОСТІ </a:t>
            </a:r>
          </a:p>
          <a:p>
            <a:pPr algn="ctr"/>
            <a:r>
              <a:rPr lang="ru-RU" sz="2500" b="1" dirty="0"/>
              <a:t>ПВНЗ «МНТУ</a:t>
            </a:r>
            <a:r>
              <a:rPr lang="ru-RU" sz="2500" b="1" dirty="0" smtClean="0"/>
              <a:t>»:</a:t>
            </a:r>
            <a:endParaRPr lang="ru-RU" sz="2500" b="1" dirty="0"/>
          </a:p>
        </p:txBody>
      </p:sp>
    </p:spTree>
    <p:extLst>
      <p:ext uri="{BB962C8B-B14F-4D97-AF65-F5344CB8AC3E}">
        <p14:creationId xmlns:p14="http://schemas.microsoft.com/office/powerpoint/2010/main" val="383508905"/>
      </p:ext>
    </p:extLst>
  </p:cSld>
  <p:clrMapOvr>
    <a:masterClrMapping/>
  </p:clrMapOvr>
  <p:transition spd="slow" advClick="0" advTm="1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6408712" cy="1440160"/>
          </a:xfrm>
        </p:spPr>
        <p:txBody>
          <a:bodyPr/>
          <a:lstStyle/>
          <a:p>
            <a:r>
              <a:rPr lang="ru-RU" sz="2600" dirty="0"/>
              <a:t>СПЕЦІАЛЬНОСТІ ЗА ОСВІТНІМ СТУПЕНЕМ «БАКАЛАВР»</a:t>
            </a:r>
            <a:endParaRPr lang="ru-RU" sz="2600" dirty="0"/>
          </a:p>
        </p:txBody>
      </p:sp>
      <p:pic>
        <p:nvPicPr>
          <p:cNvPr id="6" name="Рисунок 5" descr="C:\Documents and Settings\Bibl\Рабочий стол\Logo1_ISTU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8640"/>
            <a:ext cx="2448272" cy="9855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7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1516621"/>
              </p:ext>
            </p:extLst>
          </p:nvPr>
        </p:nvGraphicFramePr>
        <p:xfrm>
          <a:off x="251520" y="1556792"/>
          <a:ext cx="8229600" cy="4878588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489468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Галузь знань</a:t>
                      </a:r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Спеціальність </a:t>
                      </a:r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1453">
                <a:tc>
                  <a:txBody>
                    <a:bodyPr/>
                    <a:lstStyle/>
                    <a:p>
                      <a:r>
                        <a:rPr lang="ru-RU" dirty="0" err="1"/>
                        <a:t>Охорона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здоров'я</a:t>
                      </a:r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hlinkClick r:id="rId3"/>
                        </a:rPr>
                        <a:t>Фізична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3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3"/>
                        </a:rPr>
                        <a:t>терапія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3"/>
                        </a:rPr>
                        <a:t>,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3"/>
                        </a:rPr>
                        <a:t>ерготерапія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3"/>
                        </a:rPr>
                        <a:t> (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3"/>
                        </a:rPr>
                        <a:t>Фізична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3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3"/>
                        </a:rPr>
                        <a:t>реабілітація</a:t>
                      </a:r>
                      <a:r>
                        <a:rPr lang="ru-RU" dirty="0">
                          <a:solidFill>
                            <a:schemeClr val="bg2"/>
                          </a:solidFill>
                        </a:rPr>
                        <a:t>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>
                  <a:txBody>
                    <a:bodyPr/>
                    <a:lstStyle/>
                    <a:p>
                      <a:r>
                        <a:rPr lang="ru-RU" dirty="0" err="1"/>
                        <a:t>Гуманітарні</a:t>
                      </a:r>
                      <a:r>
                        <a:rPr lang="ru-RU" dirty="0"/>
                        <a:t> науки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hlinkClick r:id="rId4"/>
                        </a:rPr>
                        <a:t>Філологія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4"/>
                        </a:rPr>
                        <a:t> (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4"/>
                        </a:rPr>
                        <a:t>англійська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4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4"/>
                        </a:rPr>
                        <a:t>мова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4"/>
                        </a:rPr>
                        <a:t>)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>
                  <a:txBody>
                    <a:bodyPr/>
                    <a:lstStyle/>
                    <a:p>
                      <a:r>
                        <a:rPr lang="ru-RU" dirty="0"/>
                        <a:t>Право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hlinkClick r:id="rId5"/>
                        </a:rPr>
                        <a:t>Право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>
                  <a:txBody>
                    <a:bodyPr/>
                    <a:lstStyle/>
                    <a:p>
                      <a:r>
                        <a:rPr lang="ru-RU" dirty="0" err="1"/>
                        <a:t>Міжнародні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відносини</a:t>
                      </a:r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solidFill>
                            <a:schemeClr val="bg2"/>
                          </a:solidFill>
                          <a:hlinkClick r:id="rId6"/>
                        </a:rPr>
                        <a:t>Міжнародні економічні відносини</a:t>
                      </a:r>
                      <a:endParaRPr lang="ru-RU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 rowSpan="3">
                  <a:txBody>
                    <a:bodyPr/>
                    <a:lstStyle/>
                    <a:p>
                      <a:r>
                        <a:rPr lang="ru-RU" dirty="0" err="1"/>
                        <a:t>Управління</a:t>
                      </a:r>
                      <a:r>
                        <a:rPr lang="ru-RU" dirty="0"/>
                        <a:t> та </a:t>
                      </a:r>
                      <a:r>
                        <a:rPr lang="ru-RU" dirty="0" err="1"/>
                        <a:t>адміністрування</a:t>
                      </a:r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hlinkClick r:id="rId7"/>
                        </a:rPr>
                        <a:t>Фінанси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7"/>
                        </a:rPr>
                        <a:t>,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7"/>
                        </a:rPr>
                        <a:t>банківська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7"/>
                        </a:rPr>
                        <a:t> справа та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7"/>
                        </a:rPr>
                        <a:t>страхування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>
                          <a:solidFill>
                            <a:schemeClr val="bg2"/>
                          </a:solidFill>
                          <a:hlinkClick r:id="rId8"/>
                        </a:rPr>
                        <a:t>Облік і оподаткування</a:t>
                      </a:r>
                      <a:endParaRPr lang="ru-RU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bg2"/>
                          </a:solidFill>
                          <a:hlinkClick r:id="rId9"/>
                        </a:rPr>
                        <a:t>Менеджмент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>
                  <a:txBody>
                    <a:bodyPr/>
                    <a:lstStyle/>
                    <a:p>
                      <a:r>
                        <a:rPr lang="ru-RU"/>
                        <a:t>Публічне управління та адміністрування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hlinkClick r:id="rId10"/>
                        </a:rPr>
                        <a:t>Публічне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10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10"/>
                        </a:rPr>
                        <a:t>управління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10"/>
                        </a:rPr>
                        <a:t> та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10"/>
                        </a:rPr>
                        <a:t>адміністрування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>
                  <a:txBody>
                    <a:bodyPr/>
                    <a:lstStyle/>
                    <a:p>
                      <a:r>
                        <a:rPr lang="ru-RU"/>
                        <a:t>Природничі науки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hlinkClick r:id="rId11"/>
                        </a:rPr>
                        <a:t>Екологія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1453">
                <a:tc>
                  <a:txBody>
                    <a:bodyPr/>
                    <a:lstStyle/>
                    <a:p>
                      <a:r>
                        <a:rPr lang="ru-RU"/>
                        <a:t>Виробництво та технології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hlinkClick r:id="rId11"/>
                        </a:rPr>
                        <a:t>Технології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11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11"/>
                        </a:rPr>
                        <a:t>захисту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11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11"/>
                        </a:rPr>
                        <a:t>навколишнього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11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11"/>
                        </a:rPr>
                        <a:t>середовища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 rowSpan="2">
                  <a:txBody>
                    <a:bodyPr/>
                    <a:lstStyle/>
                    <a:p>
                      <a:r>
                        <a:rPr lang="ru-RU" dirty="0" err="1"/>
                        <a:t>Інформаційні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технології</a:t>
                      </a:r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hlinkClick r:id="rId12"/>
                        </a:rPr>
                        <a:t>Комп'ютерні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12"/>
                        </a:rPr>
                        <a:t> науки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hlinkClick r:id="rId13"/>
                        </a:rPr>
                        <a:t>Інженерія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13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13"/>
                        </a:rPr>
                        <a:t>програмного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13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13"/>
                        </a:rPr>
                        <a:t>забезпечення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>
                  <a:txBody>
                    <a:bodyPr/>
                    <a:lstStyle/>
                    <a:p>
                      <a:r>
                        <a:rPr lang="ru-RU"/>
                        <a:t>Виробництво та технології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hlinkClick r:id="rId14"/>
                        </a:rPr>
                        <a:t>Нафтогазова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14"/>
                        </a:rPr>
                        <a:t>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14"/>
                        </a:rPr>
                        <a:t>інженерія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14"/>
                        </a:rPr>
                        <a:t> та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14"/>
                        </a:rPr>
                        <a:t>технології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727">
                <a:tc>
                  <a:txBody>
                    <a:bodyPr/>
                    <a:lstStyle/>
                    <a:p>
                      <a:r>
                        <a:rPr lang="ru-RU" dirty="0" err="1"/>
                        <a:t>Електроніка</a:t>
                      </a:r>
                      <a:r>
                        <a:rPr lang="ru-RU" dirty="0"/>
                        <a:t> та </a:t>
                      </a:r>
                      <a:r>
                        <a:rPr lang="ru-RU" dirty="0" err="1"/>
                        <a:t>телекомунікації</a:t>
                      </a:r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solidFill>
                            <a:schemeClr val="bg2"/>
                          </a:solidFill>
                          <a:hlinkClick r:id="rId15"/>
                        </a:rPr>
                        <a:t>Телекомунікації</a:t>
                      </a:r>
                      <a:r>
                        <a:rPr lang="ru-RU" dirty="0">
                          <a:solidFill>
                            <a:schemeClr val="bg2"/>
                          </a:solidFill>
                          <a:hlinkClick r:id="rId15"/>
                        </a:rPr>
                        <a:t> та </a:t>
                      </a:r>
                      <a:r>
                        <a:rPr lang="ru-RU" dirty="0" err="1">
                          <a:solidFill>
                            <a:schemeClr val="bg2"/>
                          </a:solidFill>
                          <a:hlinkClick r:id="rId15"/>
                        </a:rPr>
                        <a:t>радіотехніка</a:t>
                      </a:r>
                      <a:endParaRPr lang="ru-RU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933439"/>
      </p:ext>
    </p:extLst>
  </p:cSld>
  <p:clrMapOvr>
    <a:masterClrMapping/>
  </p:clrMapOvr>
  <p:transition spd="slow" advClick="0" advTm="18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82952" cy="1143000"/>
          </a:xfrm>
        </p:spPr>
        <p:txBody>
          <a:bodyPr/>
          <a:lstStyle/>
          <a:p>
            <a:r>
              <a:rPr lang="ru-RU" sz="2600" dirty="0"/>
              <a:t>СПЕЦІАЛЬНОСТІ ЗА ОСВІТНІМ СТУПЕНЕМ </a:t>
            </a:r>
            <a:r>
              <a:rPr lang="ru-RU" sz="2600" dirty="0" smtClean="0"/>
              <a:t>«МАГ</a:t>
            </a:r>
            <a:r>
              <a:rPr lang="uk-UA" sz="2600" dirty="0" smtClean="0"/>
              <a:t>І</a:t>
            </a:r>
            <a:r>
              <a:rPr lang="ru-RU" sz="2600" dirty="0" smtClean="0"/>
              <a:t>СТР»</a:t>
            </a:r>
            <a:endParaRPr lang="ru-RU" sz="26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9259782"/>
              </p:ext>
            </p:extLst>
          </p:nvPr>
        </p:nvGraphicFramePr>
        <p:xfrm>
          <a:off x="457200" y="1628796"/>
          <a:ext cx="8229600" cy="4400490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440049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Галузь знань</a:t>
                      </a:r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Спеціальність </a:t>
                      </a:r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r>
                        <a:rPr lang="ru-RU" dirty="0" err="1"/>
                        <a:t>Гуманітарні</a:t>
                      </a:r>
                      <a:r>
                        <a:rPr lang="ru-RU" dirty="0"/>
                        <a:t> науки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hlinkClick r:id="rId2"/>
                        </a:rPr>
                        <a:t>Філологія</a:t>
                      </a:r>
                      <a:r>
                        <a:rPr lang="ru-RU" dirty="0">
                          <a:hlinkClick r:id="rId2"/>
                        </a:rPr>
                        <a:t> (</a:t>
                      </a:r>
                      <a:r>
                        <a:rPr lang="ru-RU" dirty="0" err="1">
                          <a:hlinkClick r:id="rId2"/>
                        </a:rPr>
                        <a:t>англійська</a:t>
                      </a:r>
                      <a:r>
                        <a:rPr lang="ru-RU" dirty="0">
                          <a:hlinkClick r:id="rId2"/>
                        </a:rPr>
                        <a:t> </a:t>
                      </a:r>
                      <a:r>
                        <a:rPr lang="ru-RU" dirty="0" err="1">
                          <a:hlinkClick r:id="rId2"/>
                        </a:rPr>
                        <a:t>мова</a:t>
                      </a:r>
                      <a:r>
                        <a:rPr lang="ru-RU" dirty="0">
                          <a:hlinkClick r:id="rId2"/>
                        </a:rPr>
                        <a:t>)</a:t>
                      </a:r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r>
                        <a:rPr lang="ru-RU"/>
                        <a:t>Право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hlinkClick r:id="rId3"/>
                        </a:rPr>
                        <a:t>Право</a:t>
                      </a:r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r>
                        <a:rPr lang="ru-RU"/>
                        <a:t>Міжнародні відносини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hlinkClick r:id="rId4"/>
                        </a:rPr>
                        <a:t>Міжнародні економічні відносини</a:t>
                      </a:r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049">
                <a:tc rowSpan="3">
                  <a:txBody>
                    <a:bodyPr/>
                    <a:lstStyle/>
                    <a:p>
                      <a:r>
                        <a:rPr lang="ru-RU"/>
                        <a:t>Управління та адміністрування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hlinkClick r:id="rId5"/>
                        </a:rPr>
                        <a:t>Фінанси, банківська справа та страхування</a:t>
                      </a:r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0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>
                          <a:hlinkClick r:id="rId6"/>
                        </a:rPr>
                        <a:t>Облік і оподаткування</a:t>
                      </a:r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0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>
                          <a:hlinkClick r:id="rId7"/>
                        </a:rPr>
                        <a:t>Менеджмент</a:t>
                      </a:r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r>
                        <a:rPr lang="ru-RU"/>
                        <a:t>Публічне управління та адміністрування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hlinkClick r:id="rId8"/>
                        </a:rPr>
                        <a:t>Публічне управління та адміністрування</a:t>
                      </a:r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r>
                        <a:rPr lang="ru-RU"/>
                        <a:t>Інформаційні технології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hlinkClick r:id="rId9"/>
                        </a:rPr>
                        <a:t>Комп'ютерні науки</a:t>
                      </a:r>
                      <a:endParaRPr lang="ru-RU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r>
                        <a:rPr lang="ru-RU"/>
                        <a:t>Виробництво та технології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>
                          <a:hlinkClick r:id="rId10"/>
                        </a:rPr>
                        <a:t>Нафтогазова</a:t>
                      </a:r>
                      <a:r>
                        <a:rPr lang="ru-RU" dirty="0">
                          <a:hlinkClick r:id="rId10"/>
                        </a:rPr>
                        <a:t> </a:t>
                      </a:r>
                      <a:r>
                        <a:rPr lang="ru-RU" dirty="0" err="1">
                          <a:hlinkClick r:id="rId10"/>
                        </a:rPr>
                        <a:t>інженерія</a:t>
                      </a:r>
                      <a:r>
                        <a:rPr lang="ru-RU" dirty="0">
                          <a:hlinkClick r:id="rId10"/>
                        </a:rPr>
                        <a:t> та </a:t>
                      </a:r>
                      <a:r>
                        <a:rPr lang="ru-RU" dirty="0" err="1">
                          <a:hlinkClick r:id="rId10"/>
                        </a:rPr>
                        <a:t>технології</a:t>
                      </a:r>
                      <a:endParaRPr lang="ru-RU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4" name="Рисунок 3" descr="C:\Documents and Settings\Bibl\Рабочий стол\Logo1_ISTU.gif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2777"/>
            <a:ext cx="2232248" cy="9855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7888488"/>
      </p:ext>
    </p:extLst>
  </p:cSld>
  <p:clrMapOvr>
    <a:masterClrMapping/>
  </p:clrMapOvr>
  <p:transition spd="slow" advClick="0" advTm="10000"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844824"/>
            <a:ext cx="7704856" cy="43924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dirty="0" err="1" smtClean="0"/>
              <a:t>студентів</a:t>
            </a:r>
            <a:r>
              <a:rPr lang="ru-RU" dirty="0" smtClean="0"/>
              <a:t> – 4000;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ru-RU" dirty="0" err="1" smtClean="0"/>
              <a:t>кількість</a:t>
            </a:r>
            <a:r>
              <a:rPr lang="ru-RU" dirty="0" smtClean="0"/>
              <a:t> </a:t>
            </a:r>
            <a:r>
              <a:rPr lang="ru-RU" dirty="0" err="1" smtClean="0"/>
              <a:t>співробітників</a:t>
            </a:r>
            <a:r>
              <a:rPr lang="ru-RU" dirty="0" smtClean="0"/>
              <a:t> </a:t>
            </a:r>
            <a:r>
              <a:rPr lang="ru-RU" dirty="0"/>
              <a:t>–</a:t>
            </a:r>
            <a:r>
              <a:rPr lang="ru-RU" dirty="0" smtClean="0"/>
              <a:t> 320;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ru-RU" dirty="0" err="1" smtClean="0"/>
              <a:t>професорсько-педагогічний</a:t>
            </a:r>
            <a:r>
              <a:rPr lang="ru-RU" dirty="0" smtClean="0"/>
              <a:t> склад </a:t>
            </a:r>
            <a:r>
              <a:rPr lang="ru-RU" dirty="0"/>
              <a:t>– </a:t>
            </a:r>
            <a:r>
              <a:rPr lang="ru-RU" dirty="0" smtClean="0"/>
              <a:t>250, </a:t>
            </a:r>
            <a:r>
              <a:rPr lang="ru-RU" dirty="0" err="1" smtClean="0"/>
              <a:t>із</a:t>
            </a:r>
            <a:r>
              <a:rPr lang="ru-RU" dirty="0" smtClean="0"/>
              <a:t> них: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uk-UA" dirty="0" smtClean="0"/>
              <a:t>докторів наук – 33;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uk-UA" dirty="0" smtClean="0"/>
              <a:t>кандидатів наук – 165. </a:t>
            </a:r>
            <a:endParaRPr lang="ru-RU" dirty="0"/>
          </a:p>
        </p:txBody>
      </p:sp>
      <p:sp>
        <p:nvSpPr>
          <p:cNvPr id="4" name="Название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5544616" cy="1143000"/>
          </a:xfrm>
        </p:spPr>
        <p:txBody>
          <a:bodyPr/>
          <a:lstStyle/>
          <a:p>
            <a:r>
              <a:rPr lang="uk-UA" dirty="0" smtClean="0"/>
              <a:t>ПВНЗ «МНТУ» </a:t>
            </a:r>
            <a:r>
              <a:rPr lang="uk-UA" sz="3200" dirty="0" smtClean="0"/>
              <a:t>налічує:</a:t>
            </a:r>
            <a:endParaRPr lang="ru-RU" sz="3200" dirty="0"/>
          </a:p>
        </p:txBody>
      </p:sp>
      <p:pic>
        <p:nvPicPr>
          <p:cNvPr id="5" name="Рисунок 4" descr="C:\Documents and Settings\Bibl\Рабочий стол\Logo1_ISTU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8640"/>
            <a:ext cx="2520280" cy="1080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30" name="Picture 22" descr="https://upload.wikimedia.org/wikipedia/commons/thumb/d/d0/Flag_of_UNESCO.svg/300px-Flag_of_UNESCO.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70386" y="2443289"/>
            <a:ext cx="1857375" cy="1238250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</p:pic>
      <p:sp>
        <p:nvSpPr>
          <p:cNvPr id="1382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142875"/>
            <a:ext cx="8229600" cy="621829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МІЖНАРОДНА ДІЯЛЬНІСТЬ</a:t>
            </a:r>
            <a:endParaRPr lang="ru-RU" sz="4000" i="1" dirty="0" smtClean="0">
              <a:solidFill>
                <a:srgbClr val="FFC000"/>
              </a:solidFill>
              <a:latin typeface="Franklin Gothic Demi Cond" pitchFamily="34" charset="0"/>
            </a:endParaRPr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5418" y="3861048"/>
            <a:ext cx="8717061" cy="2736304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Clr>
                <a:srgbClr val="FF0000"/>
              </a:buClr>
              <a:buSzTx/>
              <a:buFont typeface="Wingdings" pitchFamily="2" charset="2"/>
              <a:buNone/>
              <a:defRPr/>
            </a:pPr>
            <a:endParaRPr lang="uk-UA" sz="1400" i="1" dirty="0" smtClean="0">
              <a:effectLst/>
              <a:latin typeface="Franklin Gothic Medium" pitchFamily="34" charset="0"/>
            </a:endParaRPr>
          </a:p>
          <a:p>
            <a:pPr algn="ctr" eaLnBrk="1" hangingPunct="1">
              <a:lnSpc>
                <a:spcPct val="80000"/>
              </a:lnSpc>
              <a:buClr>
                <a:srgbClr val="FF0000"/>
              </a:buClr>
              <a:buSzTx/>
              <a:buNone/>
              <a:defRPr/>
            </a:pPr>
            <a:endParaRPr lang="ru-RU" sz="1600" dirty="0"/>
          </a:p>
          <a:p>
            <a:pPr algn="ctr" eaLnBrk="1" hangingPunct="1">
              <a:lnSpc>
                <a:spcPct val="80000"/>
              </a:lnSpc>
              <a:buClr>
                <a:srgbClr val="FF0000"/>
              </a:buClr>
              <a:buSzTx/>
              <a:buNone/>
              <a:defRPr/>
            </a:pPr>
            <a:r>
              <a:rPr lang="ru-RU" sz="2200" dirty="0" smtClean="0"/>
              <a:t>Участь у </a:t>
            </a:r>
            <a:r>
              <a:rPr lang="ru-RU" sz="2200" dirty="0" err="1" smtClean="0"/>
              <a:t>Програмі</a:t>
            </a:r>
            <a:r>
              <a:rPr lang="ru-RU" sz="2200" dirty="0" smtClean="0"/>
              <a:t> культурного </a:t>
            </a:r>
            <a:r>
              <a:rPr lang="ru-RU" sz="2200" dirty="0" err="1"/>
              <a:t>обміну</a:t>
            </a:r>
            <a:r>
              <a:rPr lang="ru-RU" sz="2200" dirty="0"/>
              <a:t> "</a:t>
            </a:r>
            <a:r>
              <a:rPr lang="en-US" sz="2200" dirty="0"/>
              <a:t>WORK &amp; TRAVEL </a:t>
            </a:r>
            <a:r>
              <a:rPr lang="ru-RU" sz="2200" dirty="0"/>
              <a:t>США" </a:t>
            </a:r>
            <a:r>
              <a:rPr lang="ru-RU" sz="2200" dirty="0" smtClean="0"/>
              <a:t>. </a:t>
            </a:r>
          </a:p>
          <a:p>
            <a:pPr algn="ctr" eaLnBrk="1" hangingPunct="1">
              <a:lnSpc>
                <a:spcPct val="80000"/>
              </a:lnSpc>
              <a:buClr>
                <a:srgbClr val="FF0000"/>
              </a:buClr>
              <a:buSzTx/>
              <a:buNone/>
              <a:defRPr/>
            </a:pPr>
            <a:r>
              <a:rPr lang="ru-RU" sz="2200" dirty="0" smtClean="0"/>
              <a:t>Участь у 6-ти проектах </a:t>
            </a:r>
            <a:r>
              <a:rPr lang="ru-RU" sz="2200" dirty="0" err="1" smtClean="0"/>
              <a:t>Європейського</a:t>
            </a:r>
            <a:r>
              <a:rPr lang="ru-RU" sz="2200" dirty="0" smtClean="0"/>
              <a:t> </a:t>
            </a:r>
            <a:r>
              <a:rPr lang="ru-RU" sz="2200" dirty="0"/>
              <a:t>Союзу </a:t>
            </a:r>
            <a:r>
              <a:rPr lang="ru-RU" sz="2200" dirty="0" smtClean="0"/>
              <a:t> </a:t>
            </a:r>
            <a:r>
              <a:rPr lang="ru-RU" sz="2200" dirty="0"/>
              <a:t>(</a:t>
            </a:r>
            <a:r>
              <a:rPr lang="en-US" sz="2200" dirty="0"/>
              <a:t>TACIS, TEMPUS, </a:t>
            </a:r>
            <a:r>
              <a:rPr lang="ru-RU" sz="2200" dirty="0" err="1"/>
              <a:t>тепер</a:t>
            </a:r>
            <a:r>
              <a:rPr lang="ru-RU" sz="2200" dirty="0"/>
              <a:t> </a:t>
            </a:r>
            <a:r>
              <a:rPr lang="en-US" sz="2200" dirty="0"/>
              <a:t>Erasmus </a:t>
            </a:r>
            <a:r>
              <a:rPr lang="en-US" sz="2200" dirty="0" smtClean="0"/>
              <a:t>+)</a:t>
            </a:r>
            <a:r>
              <a:rPr lang="uk-UA" sz="2200" dirty="0" smtClean="0"/>
              <a:t>. На сьогоднішній день виконується два проекти </a:t>
            </a:r>
            <a:r>
              <a:rPr lang="en-US" sz="2200" dirty="0" smtClean="0"/>
              <a:t>Erasmus+. </a:t>
            </a:r>
            <a:endParaRPr lang="uk-UA" sz="2200" dirty="0" smtClean="0"/>
          </a:p>
          <a:p>
            <a:pPr algn="ctr" eaLnBrk="1" hangingPunct="1">
              <a:lnSpc>
                <a:spcPct val="80000"/>
              </a:lnSpc>
              <a:buClr>
                <a:srgbClr val="FF0000"/>
              </a:buClr>
              <a:buSzTx/>
              <a:buNone/>
              <a:defRPr/>
            </a:pPr>
            <a:r>
              <a:rPr lang="ru-RU" sz="2200" dirty="0" smtClean="0"/>
              <a:t>Кафедра </a:t>
            </a:r>
            <a:r>
              <a:rPr lang="ru-RU" sz="2200" dirty="0"/>
              <a:t>ЮНЕСКО </a:t>
            </a:r>
            <a:r>
              <a:rPr lang="ru-RU" sz="2200" dirty="0" smtClean="0"/>
              <a:t>«</a:t>
            </a:r>
            <a:r>
              <a:rPr lang="ru-RU" sz="2200" dirty="0" err="1" smtClean="0"/>
              <a:t>Інформаційні</a:t>
            </a:r>
            <a:r>
              <a:rPr lang="ru-RU" sz="2200" dirty="0" smtClean="0"/>
              <a:t> та </a:t>
            </a:r>
            <a:r>
              <a:rPr lang="ru-RU" sz="2200" dirty="0" err="1" smtClean="0"/>
              <a:t>комунікаційні</a:t>
            </a:r>
            <a:r>
              <a:rPr lang="ru-RU" sz="2200" dirty="0" smtClean="0"/>
              <a:t> </a:t>
            </a:r>
            <a:r>
              <a:rPr lang="ru-RU" sz="2200" dirty="0" err="1" smtClean="0"/>
              <a:t>технології</a:t>
            </a:r>
            <a:r>
              <a:rPr lang="ru-RU" sz="2200" dirty="0" smtClean="0"/>
              <a:t> в </a:t>
            </a:r>
            <a:r>
              <a:rPr lang="ru-RU" sz="2200" dirty="0" err="1" smtClean="0"/>
              <a:t>освіті</a:t>
            </a:r>
            <a:r>
              <a:rPr lang="ru-RU" sz="2200" dirty="0" smtClean="0"/>
              <a:t>». </a:t>
            </a:r>
          </a:p>
          <a:p>
            <a:pPr algn="ctr" eaLnBrk="1" hangingPunct="1">
              <a:lnSpc>
                <a:spcPct val="80000"/>
              </a:lnSpc>
              <a:buClr>
                <a:srgbClr val="FF0000"/>
              </a:buClr>
              <a:buSzTx/>
              <a:buNone/>
              <a:defRPr/>
            </a:pPr>
            <a:r>
              <a:rPr lang="ru-RU" sz="2200" dirty="0" err="1" smtClean="0"/>
              <a:t>Стажування</a:t>
            </a:r>
            <a:r>
              <a:rPr lang="ru-RU" sz="2200" dirty="0" smtClean="0"/>
              <a:t> </a:t>
            </a:r>
            <a:r>
              <a:rPr lang="ru-RU" sz="2200" dirty="0"/>
              <a:t>та </a:t>
            </a:r>
            <a:r>
              <a:rPr lang="ru-RU" sz="2200" dirty="0" err="1"/>
              <a:t>стипендіальні</a:t>
            </a:r>
            <a:r>
              <a:rPr lang="ru-RU" sz="2200" dirty="0"/>
              <a:t> </a:t>
            </a:r>
            <a:r>
              <a:rPr lang="ru-RU" sz="2200" dirty="0" err="1"/>
              <a:t>програми</a:t>
            </a:r>
            <a:r>
              <a:rPr lang="ru-RU" sz="2200" dirty="0"/>
              <a:t> </a:t>
            </a:r>
            <a:r>
              <a:rPr lang="en-US" sz="2200" dirty="0" smtClean="0"/>
              <a:t>DAAD</a:t>
            </a:r>
            <a:r>
              <a:rPr lang="uk-UA" sz="2200" dirty="0" smtClean="0"/>
              <a:t>, </a:t>
            </a:r>
            <a:r>
              <a:rPr lang="en-US" sz="2200" dirty="0" smtClean="0"/>
              <a:t>CONCORDIA </a:t>
            </a:r>
            <a:r>
              <a:rPr lang="ru-RU" sz="2200" dirty="0" smtClean="0"/>
              <a:t>та </a:t>
            </a:r>
            <a:r>
              <a:rPr lang="en-US" sz="2200" dirty="0"/>
              <a:t>FULBRIGHT. </a:t>
            </a:r>
            <a:endParaRPr lang="uk-UA" sz="2200" dirty="0" smtClean="0"/>
          </a:p>
          <a:p>
            <a:pPr algn="ctr" eaLnBrk="1" hangingPunct="1">
              <a:lnSpc>
                <a:spcPct val="80000"/>
              </a:lnSpc>
              <a:buClr>
                <a:srgbClr val="FF0000"/>
              </a:buClr>
              <a:buSzTx/>
              <a:buNone/>
              <a:defRPr/>
            </a:pPr>
            <a:endParaRPr lang="ru-RU" sz="1800" b="1" dirty="0" smtClean="0"/>
          </a:p>
          <a:p>
            <a:pPr algn="ctr" eaLnBrk="1" hangingPunct="1">
              <a:lnSpc>
                <a:spcPct val="80000"/>
              </a:lnSpc>
              <a:buClr>
                <a:srgbClr val="FF0000"/>
              </a:buClr>
              <a:buSzTx/>
              <a:buNone/>
              <a:defRPr/>
            </a:pPr>
            <a:endParaRPr lang="ru-RU" sz="1600" dirty="0" smtClean="0"/>
          </a:p>
          <a:p>
            <a:pPr algn="ctr" eaLnBrk="1" hangingPunct="1">
              <a:lnSpc>
                <a:spcPct val="80000"/>
              </a:lnSpc>
              <a:buClr>
                <a:srgbClr val="FF0000"/>
              </a:buClr>
              <a:buSzTx/>
              <a:buNone/>
              <a:defRPr/>
            </a:pPr>
            <a:endParaRPr lang="ru-RU" sz="1600" dirty="0" smtClean="0">
              <a:latin typeface="Franklin Gothic Medium" pitchFamily="34" charset="0"/>
            </a:endParaRPr>
          </a:p>
        </p:txBody>
      </p:sp>
      <p:pic>
        <p:nvPicPr>
          <p:cNvPr id="138247" name="Picture 7" descr="Fulbright_logo_-_BW_JPE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7904" y="1298277"/>
            <a:ext cx="1655762" cy="1093787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</p:pic>
      <p:pic>
        <p:nvPicPr>
          <p:cNvPr id="138250" name="Picture 10" descr="0020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39752" y="2913557"/>
            <a:ext cx="1788207" cy="1311614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</p:pic>
      <p:pic>
        <p:nvPicPr>
          <p:cNvPr id="17416" name="Picture 14" descr="https://upload.wikimedia.org/wikipedia/commons/thumb/1/16/TACIS.svg/220px-TACIS.svg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797" y="2392064"/>
            <a:ext cx="1738312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16" descr="&amp;Kcy;&amp;acy;&amp;rcy;&amp;tcy;&amp;icy;&amp;ncy;&amp;kcy;&amp;icy; &amp;pcy;&amp;ocy; &amp;zcy;&amp;acy;&amp;pcy;&amp;rcy;&amp;ocy;&amp;scy;&amp;ucy; WORK &amp; TRAVEL US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9552" y="1065769"/>
            <a:ext cx="2909888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8" descr="&amp;Kcy;&amp;acy;&amp;rcy;&amp;tcy;&amp;icy;&amp;ncy;&amp;kcy;&amp;icy; &amp;pcy;&amp;ocy; &amp;zcy;&amp;acy;&amp;pcy;&amp;rcy;&amp;ocy;&amp;scy;&amp;ucy; DAAD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78944" y="2276872"/>
            <a:ext cx="18573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5" name="AutoShape 18" descr="&amp;Kcy;&amp;acy;&amp;rcy;&amp;tcy;&amp;icy;&amp;ncy;&amp;kcy;&amp;icy; &amp;pcy;&amp;ocy; &amp;zcy;&amp;acy;&amp;pcy;&amp;rcy;&amp;ocy;&amp;scy;&amp;ucy; &amp;yucy;&amp;ncy;&amp;iecy;&amp;scy;&amp;kcy;&amp;ocy;"/>
          <p:cNvSpPr>
            <a:spLocks noChangeAspect="1" noChangeArrowheads="1"/>
          </p:cNvSpPr>
          <p:nvPr/>
        </p:nvSpPr>
        <p:spPr bwMode="auto">
          <a:xfrm>
            <a:off x="14922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96" name="AutoShape 20" descr="&amp;Kcy;&amp;acy;&amp;rcy;&amp;tcy;&amp;icy;&amp;ncy;&amp;kcy;&amp;icy; &amp;pcy;&amp;ocy; &amp;zcy;&amp;acy;&amp;pcy;&amp;rcy;&amp;ocy;&amp;scy;&amp;ucy; &amp;yucy;&amp;ncy;&amp;iecy;&amp;scy;&amp;kcy;&amp;ocy;"/>
          <p:cNvSpPr>
            <a:spLocks noChangeAspect="1" noChangeArrowheads="1"/>
          </p:cNvSpPr>
          <p:nvPr/>
        </p:nvSpPr>
        <p:spPr bwMode="auto">
          <a:xfrm>
            <a:off x="14922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7423" name="Picture 15" descr="&amp;Kcy;&amp;acy;&amp;rcy;&amp;tcy;&amp;icy;&amp;ncy;&amp;kcy;&amp;icy; &amp;pcy;&amp;ocy; &amp;zcy;&amp;acy;&amp;pcy;&amp;rcy;&amp;ocy;&amp;scy;&amp;ucy; &amp;Pcy;&amp;Rcy;&amp;Ocy;&amp;Gcy;&amp;Rcy;&amp;Acy;&amp;Mcy;&amp;Mcy;&amp;Acy; &amp;Scy;&amp;Tcy;&amp;Acy;&amp;ZHcy;&amp;Icy;&amp;Rcy;&amp;Ocy;&amp;Vcy;&amp;Kcy;&amp;Icy; Concordia"/>
          <p:cNvPicPr>
            <a:picLocks noChangeAspect="1" noChangeArrowheads="1"/>
          </p:cNvPicPr>
          <p:nvPr/>
        </p:nvPicPr>
        <p:blipFill>
          <a:blip r:embed="rId10"/>
          <a:srcRect t="19977" b="24088"/>
          <a:stretch>
            <a:fillRect/>
          </a:stretch>
        </p:blipFill>
        <p:spPr bwMode="auto">
          <a:xfrm>
            <a:off x="6003413" y="3239720"/>
            <a:ext cx="1878013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Изображение 1" descr="Screen Shot 2016-12-04 at 4.22.55 PM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600" y="980728"/>
            <a:ext cx="3166565" cy="1008112"/>
          </a:xfrm>
          <a:prstGeom prst="rect">
            <a:avLst/>
          </a:prstGeom>
        </p:spPr>
      </p:pic>
    </p:spTree>
  </p:cSld>
  <p:clrMapOvr>
    <a:masterClrMapping/>
  </p:clrMapOvr>
  <p:transition spd="slow" advClick="0" advTm="2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1000"/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1000"/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 autoUpdateAnimBg="0"/>
      <p:bldP spid="138243" grpId="0" build="p" autoUpdateAnimBg="0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СЕРТИФІКАТИ</a:t>
            </a:r>
            <a:endParaRPr lang="ru-RU" dirty="0"/>
          </a:p>
        </p:txBody>
      </p:sp>
      <p:pic>
        <p:nvPicPr>
          <p:cNvPr id="4" name="Picture 2" descr="E:\Презентация_МНТУ\FGncVZ_bod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87880"/>
            <a:ext cx="2345157" cy="1815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E:\Презентация_МНТУ\qK5TU3AmTu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881882"/>
            <a:ext cx="2459717" cy="190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Documents and Settings\admin\Рабочий стол\ЕБ\Правознавсаг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27" y="4941168"/>
            <a:ext cx="2306586" cy="178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Documents and Settings\admin\Рабочий стол\ЕБ\Видобування нафти азу МАГ 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287" y="1253536"/>
            <a:ext cx="2448272" cy="173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Documents and Settings\admin\Рабочий стол\ЕБ\Газонафтопроводи азонафтосховища МАГ 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51442"/>
            <a:ext cx="2389554" cy="169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Documents and Settings\admin\Рабочий стол\ЕБ\Інформаційні упрачі системи та технології (за галузями) Маг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28" y="3789040"/>
            <a:ext cx="2520974" cy="1952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Documents and Settings\admin\Рабочий стол\ЕБ\3.МенеМАГ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56617"/>
            <a:ext cx="2448272" cy="173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030357"/>
      </p:ext>
    </p:extLst>
  </p:cSld>
  <p:clrMapOvr>
    <a:masterClrMapping/>
  </p:clrMapOvr>
  <p:transition spd="slow" advClick="0" advTm="10000">
    <p:wheel spokes="8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133600"/>
            <a:ext cx="8137525" cy="2303463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1800" b="1" dirty="0" smtClean="0">
              <a:latin typeface="Franklin Gothic Medium" pitchFamily="34" charset="0"/>
            </a:endParaRPr>
          </a:p>
        </p:txBody>
      </p:sp>
      <p:pic>
        <p:nvPicPr>
          <p:cNvPr id="2055" name="Picture 9"/>
          <p:cNvPicPr>
            <a:picLocks noChangeAspect="1" noChangeArrowheads="1"/>
          </p:cNvPicPr>
          <p:nvPr/>
        </p:nvPicPr>
        <p:blipFill>
          <a:blip r:embed="rId2"/>
          <a:srcRect l="4762" b="3448"/>
          <a:stretch>
            <a:fillRect/>
          </a:stretch>
        </p:blipFill>
        <p:spPr bwMode="auto">
          <a:xfrm>
            <a:off x="5436095" y="4491163"/>
            <a:ext cx="1562739" cy="2187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95291" y="1999557"/>
            <a:ext cx="1545967" cy="224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2"/>
          <p:cNvPicPr>
            <a:picLocks noChangeAspect="1" noChangeArrowheads="1"/>
          </p:cNvPicPr>
          <p:nvPr/>
        </p:nvPicPr>
        <p:blipFill>
          <a:blip r:embed="rId4"/>
          <a:srcRect r="2477" b="1805"/>
          <a:stretch>
            <a:fillRect/>
          </a:stretch>
        </p:blipFill>
        <p:spPr bwMode="auto">
          <a:xfrm>
            <a:off x="5367483" y="1976160"/>
            <a:ext cx="1631352" cy="2252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3"/>
          <p:cNvPicPr>
            <a:picLocks noChangeAspect="1" noChangeArrowheads="1"/>
          </p:cNvPicPr>
          <p:nvPr/>
        </p:nvPicPr>
        <p:blipFill>
          <a:blip r:embed="rId5"/>
          <a:srcRect l="9091" t="3310" r="4546" b="4044"/>
          <a:stretch>
            <a:fillRect/>
          </a:stretch>
        </p:blipFill>
        <p:spPr bwMode="auto">
          <a:xfrm>
            <a:off x="3577847" y="4491163"/>
            <a:ext cx="1615392" cy="2178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855" y="1976160"/>
            <a:ext cx="1572006" cy="216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28120" y="4558096"/>
            <a:ext cx="1464604" cy="2011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0"/>
          <p:cNvPicPr>
            <a:picLocks noChangeAspect="1" noChangeArrowheads="1"/>
          </p:cNvPicPr>
          <p:nvPr/>
        </p:nvPicPr>
        <p:blipFill>
          <a:blip r:embed="rId8"/>
          <a:srcRect l="9090" t="3448" r="4547" b="3448"/>
          <a:stretch>
            <a:fillRect/>
          </a:stretch>
        </p:blipFill>
        <p:spPr bwMode="auto">
          <a:xfrm>
            <a:off x="166801" y="4484766"/>
            <a:ext cx="1452060" cy="2063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Documents and Settings\1\Рабочий стол\Презентации\ФОТО\Подяки000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98532" y="4581939"/>
            <a:ext cx="1476707" cy="2097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Documents and Settings\1\Рабочий стол\Презентации\ФОТО\Подяки0002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62351" y="1976159"/>
            <a:ext cx="1602959" cy="2265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Documents and Settings\1\Рабочий стол\Презентации\ФОТО\Подяки0003.jpg"/>
          <p:cNvPicPr>
            <a:picLocks noChangeAspect="1" noChangeArrowheads="1"/>
          </p:cNvPicPr>
          <p:nvPr/>
        </p:nvPicPr>
        <p:blipFill>
          <a:blip r:embed="rId11"/>
          <a:srcRect r="4147"/>
          <a:stretch>
            <a:fillRect/>
          </a:stretch>
        </p:blipFill>
        <p:spPr bwMode="auto">
          <a:xfrm>
            <a:off x="1828119" y="1999557"/>
            <a:ext cx="1502044" cy="222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6192688" cy="1143000"/>
          </a:xfrm>
        </p:spPr>
        <p:txBody>
          <a:bodyPr/>
          <a:lstStyle/>
          <a:p>
            <a:r>
              <a:rPr lang="uk-UA" dirty="0" smtClean="0"/>
              <a:t>НАГОРОДИ</a:t>
            </a:r>
            <a:endParaRPr lang="ru-RU" dirty="0"/>
          </a:p>
        </p:txBody>
      </p:sp>
      <p:pic>
        <p:nvPicPr>
          <p:cNvPr id="18" name="Рисунок 17" descr="C:\Documents and Settings\Bibl\Рабочий стол\Logo1_ISTU.gif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8640"/>
            <a:ext cx="2448272" cy="9855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820" y="260648"/>
            <a:ext cx="6203032" cy="1143000"/>
          </a:xfrm>
        </p:spPr>
        <p:txBody>
          <a:bodyPr/>
          <a:lstStyle/>
          <a:p>
            <a:r>
              <a:rPr lang="uk-UA" dirty="0" smtClean="0"/>
              <a:t>Матеріальна база </a:t>
            </a:r>
            <a:br>
              <a:rPr lang="uk-UA" dirty="0" smtClean="0"/>
            </a:br>
            <a:r>
              <a:rPr lang="uk-UA" dirty="0" smtClean="0"/>
              <a:t>ПВНЗ «МНТУ»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851920" y="1600200"/>
            <a:ext cx="504056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3000" dirty="0" smtClean="0"/>
              <a:t> </a:t>
            </a:r>
            <a:r>
              <a:rPr lang="ru-RU" sz="3000" dirty="0" err="1" smtClean="0"/>
              <a:t>Навчання</a:t>
            </a:r>
            <a:r>
              <a:rPr lang="ru-RU" sz="3000" dirty="0" smtClean="0"/>
              <a:t> проводиться:  </a:t>
            </a:r>
          </a:p>
          <a:p>
            <a:r>
              <a:rPr lang="ru-RU" sz="3000" dirty="0"/>
              <a:t>в</a:t>
            </a:r>
            <a:r>
              <a:rPr lang="ru-RU" sz="3000" dirty="0" smtClean="0"/>
              <a:t> добре </a:t>
            </a:r>
            <a:r>
              <a:rPr lang="ru-RU" sz="3000" dirty="0" err="1"/>
              <a:t>оснащених</a:t>
            </a:r>
            <a:r>
              <a:rPr lang="ru-RU" sz="3000" dirty="0"/>
              <a:t> </a:t>
            </a:r>
            <a:r>
              <a:rPr lang="ru-RU" sz="3000" dirty="0" err="1"/>
              <a:t>інформаційних</a:t>
            </a:r>
            <a:r>
              <a:rPr lang="ru-RU" sz="3000" dirty="0"/>
              <a:t> центрах, </a:t>
            </a:r>
            <a:r>
              <a:rPr lang="ru-RU" sz="3000" dirty="0" err="1"/>
              <a:t>сучасних</a:t>
            </a:r>
            <a:r>
              <a:rPr lang="ru-RU" sz="3000" dirty="0"/>
              <a:t> </a:t>
            </a:r>
            <a:r>
              <a:rPr lang="ru-RU" sz="3000" dirty="0" err="1"/>
              <a:t>лабораторіях</a:t>
            </a:r>
            <a:r>
              <a:rPr lang="ru-RU" sz="3000" dirty="0"/>
              <a:t>, </a:t>
            </a:r>
            <a:endParaRPr lang="ru-RU" sz="3000" dirty="0" smtClean="0"/>
          </a:p>
          <a:p>
            <a:r>
              <a:rPr lang="ru-RU" sz="3000" dirty="0" smtClean="0"/>
              <a:t>в </a:t>
            </a:r>
            <a:r>
              <a:rPr lang="ru-RU" sz="3000" dirty="0" err="1"/>
              <a:t>комп'ютерних</a:t>
            </a:r>
            <a:r>
              <a:rPr lang="ru-RU" sz="3000" dirty="0"/>
              <a:t> </a:t>
            </a:r>
            <a:r>
              <a:rPr lang="ru-RU" sz="3000" dirty="0" err="1"/>
              <a:t>класах</a:t>
            </a:r>
            <a:r>
              <a:rPr lang="ru-RU" sz="3000" dirty="0"/>
              <a:t>, </a:t>
            </a:r>
            <a:endParaRPr lang="ru-RU" sz="3000" dirty="0" smtClean="0"/>
          </a:p>
          <a:p>
            <a:r>
              <a:rPr lang="ru-RU" sz="3000" dirty="0" smtClean="0"/>
              <a:t>в </a:t>
            </a:r>
            <a:r>
              <a:rPr lang="ru-RU" sz="3000" dirty="0" err="1" smtClean="0"/>
              <a:t>спортивній</a:t>
            </a:r>
            <a:r>
              <a:rPr lang="ru-RU" sz="3000" dirty="0" smtClean="0"/>
              <a:t> та </a:t>
            </a:r>
            <a:r>
              <a:rPr lang="ru-RU" sz="3000" dirty="0" err="1" smtClean="0"/>
              <a:t>тренажерній</a:t>
            </a:r>
            <a:r>
              <a:rPr lang="ru-RU" sz="3000" dirty="0" smtClean="0"/>
              <a:t> залах.</a:t>
            </a:r>
            <a:endParaRPr lang="ru-RU" sz="3000" dirty="0"/>
          </a:p>
        </p:txBody>
      </p:sp>
      <p:pic>
        <p:nvPicPr>
          <p:cNvPr id="7" name="Рисунок 6" descr="C:\Documents and Settings\Bibl\Рабочий стол\Logo1_ISTU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32656"/>
            <a:ext cx="2520280" cy="1080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69" name="Picture 1" descr="E:\Презентация_МНТУ\20170913_1519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68" y="1610815"/>
            <a:ext cx="3136347" cy="23522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E:\Презентация_МНТУ\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92" y="4149080"/>
            <a:ext cx="3224833" cy="24186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8358234"/>
      </p:ext>
    </p:extLst>
  </p:cSld>
  <p:clrMapOvr>
    <a:masterClrMapping/>
  </p:clrMapOvr>
  <p:transition spd="slow" advClick="0" advTm="10000"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54960" cy="1143000"/>
          </a:xfrm>
        </p:spPr>
        <p:txBody>
          <a:bodyPr/>
          <a:lstStyle/>
          <a:p>
            <a:r>
              <a:rPr lang="uk-UA" dirty="0" smtClean="0"/>
              <a:t>Лабораторії </a:t>
            </a:r>
            <a:br>
              <a:rPr lang="uk-UA" dirty="0" smtClean="0"/>
            </a:br>
            <a:r>
              <a:rPr lang="uk-UA" dirty="0" smtClean="0"/>
              <a:t>ПВНЗ «МНТУ»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7824" y="1625149"/>
            <a:ext cx="3024336" cy="4997152"/>
          </a:xfrm>
        </p:spPr>
        <p:txBody>
          <a:bodyPr/>
          <a:lstStyle/>
          <a:p>
            <a:pPr marL="0" indent="0" algn="just">
              <a:buNone/>
            </a:pPr>
            <a:r>
              <a:rPr lang="ru-RU" sz="1700" dirty="0"/>
              <a:t>МНТУ </a:t>
            </a:r>
            <a:r>
              <a:rPr lang="ru-RU" sz="1700" dirty="0" err="1"/>
              <a:t>має</a:t>
            </a:r>
            <a:r>
              <a:rPr lang="ru-RU" sz="1700" dirty="0"/>
              <a:t> в </a:t>
            </a:r>
            <a:r>
              <a:rPr lang="ru-RU" sz="1700" dirty="0" err="1"/>
              <a:t>своєму</a:t>
            </a:r>
            <a:r>
              <a:rPr lang="ru-RU" sz="1700" dirty="0"/>
              <a:t> </a:t>
            </a:r>
            <a:r>
              <a:rPr lang="ru-RU" sz="1700" dirty="0" err="1" smtClean="0"/>
              <a:t>арсеналі</a:t>
            </a:r>
            <a:r>
              <a:rPr lang="ru-RU" sz="1700" dirty="0"/>
              <a:t> </a:t>
            </a:r>
            <a:r>
              <a:rPr lang="ru-RU" sz="1700" dirty="0" err="1" smtClean="0"/>
              <a:t>наступні</a:t>
            </a:r>
            <a:r>
              <a:rPr lang="ru-RU" sz="1700" dirty="0" smtClean="0"/>
              <a:t> </a:t>
            </a:r>
            <a:r>
              <a:rPr lang="ru-RU" sz="1700" dirty="0" err="1"/>
              <a:t>лабораторії</a:t>
            </a:r>
            <a:r>
              <a:rPr lang="ru-RU" sz="1700" dirty="0" smtClean="0"/>
              <a:t>:</a:t>
            </a:r>
          </a:p>
          <a:p>
            <a:r>
              <a:rPr lang="ru-RU" sz="1700" dirty="0" err="1" smtClean="0"/>
              <a:t>фізична</a:t>
            </a:r>
            <a:r>
              <a:rPr lang="ru-RU" sz="1700" dirty="0" smtClean="0"/>
              <a:t>; </a:t>
            </a:r>
          </a:p>
          <a:p>
            <a:r>
              <a:rPr lang="ru-RU" sz="1700" dirty="0" err="1" smtClean="0"/>
              <a:t>хімічна</a:t>
            </a:r>
            <a:r>
              <a:rPr lang="ru-RU" sz="1700" dirty="0" smtClean="0"/>
              <a:t>; </a:t>
            </a:r>
          </a:p>
          <a:p>
            <a:r>
              <a:rPr lang="ru-RU" sz="1700" dirty="0" err="1" smtClean="0"/>
              <a:t>матеріалознавства</a:t>
            </a:r>
            <a:r>
              <a:rPr lang="ru-RU" sz="1700" dirty="0" smtClean="0"/>
              <a:t>. </a:t>
            </a:r>
          </a:p>
          <a:p>
            <a:r>
              <a:rPr lang="ru-RU" sz="1700" dirty="0" err="1" smtClean="0"/>
              <a:t>охорони</a:t>
            </a:r>
            <a:r>
              <a:rPr lang="ru-RU" sz="1700" dirty="0" smtClean="0"/>
              <a:t> </a:t>
            </a:r>
            <a:r>
              <a:rPr lang="ru-RU" sz="1700" dirty="0" err="1" smtClean="0"/>
              <a:t>навколишнього</a:t>
            </a:r>
            <a:r>
              <a:rPr lang="ru-RU" sz="1700" dirty="0" smtClean="0"/>
              <a:t> </a:t>
            </a:r>
            <a:r>
              <a:rPr lang="ru-RU" sz="1700" dirty="0" err="1" smtClean="0"/>
              <a:t>середовища</a:t>
            </a:r>
            <a:r>
              <a:rPr lang="ru-RU" sz="1700" dirty="0" smtClean="0"/>
              <a:t>;</a:t>
            </a:r>
          </a:p>
          <a:p>
            <a:r>
              <a:rPr lang="ru-RU" sz="1700" dirty="0" err="1" smtClean="0"/>
              <a:t>газотурбінних</a:t>
            </a:r>
            <a:r>
              <a:rPr lang="ru-RU" sz="1700" dirty="0" smtClean="0"/>
              <a:t> </a:t>
            </a:r>
            <a:r>
              <a:rPr lang="ru-RU" sz="1700" dirty="0"/>
              <a:t>установок і </a:t>
            </a:r>
            <a:r>
              <a:rPr lang="ru-RU" sz="1700" dirty="0" err="1" smtClean="0"/>
              <a:t>теплотехніки</a:t>
            </a:r>
            <a:r>
              <a:rPr lang="ru-RU" sz="1700" dirty="0" smtClean="0"/>
              <a:t>;</a:t>
            </a:r>
            <a:endParaRPr lang="ru-RU" sz="1700" dirty="0"/>
          </a:p>
          <a:p>
            <a:r>
              <a:rPr lang="ru-RU" sz="1700" dirty="0" err="1" smtClean="0"/>
              <a:t>вимірювань</a:t>
            </a:r>
            <a:r>
              <a:rPr lang="ru-RU" sz="1700" dirty="0" smtClean="0"/>
              <a:t>.</a:t>
            </a:r>
          </a:p>
          <a:p>
            <a:pPr marL="0" indent="0">
              <a:buNone/>
            </a:pPr>
            <a:endParaRPr lang="ru-RU" sz="1700" dirty="0" smtClean="0"/>
          </a:p>
          <a:p>
            <a:pPr marL="0" indent="0" algn="just">
              <a:buNone/>
            </a:pPr>
            <a:r>
              <a:rPr lang="ru-RU" sz="1700" dirty="0" err="1" smtClean="0"/>
              <a:t>Навчальні</a:t>
            </a:r>
            <a:r>
              <a:rPr lang="ru-RU" sz="1700" dirty="0" smtClean="0"/>
              <a:t> </a:t>
            </a:r>
            <a:r>
              <a:rPr lang="ru-RU" sz="1700" dirty="0" err="1" smtClean="0"/>
              <a:t>класи</a:t>
            </a:r>
            <a:r>
              <a:rPr lang="ru-RU" sz="1700" dirty="0"/>
              <a:t> для </a:t>
            </a:r>
            <a:r>
              <a:rPr lang="ru-RU" sz="1700" dirty="0" err="1"/>
              <a:t>студентів</a:t>
            </a:r>
            <a:r>
              <a:rPr lang="ru-RU" sz="1700" dirty="0"/>
              <a:t> </a:t>
            </a:r>
            <a:r>
              <a:rPr lang="ru-RU" sz="1700" dirty="0" err="1"/>
              <a:t>нафтогазових</a:t>
            </a:r>
            <a:r>
              <a:rPr lang="ru-RU" sz="1700" dirty="0"/>
              <a:t> </a:t>
            </a:r>
            <a:r>
              <a:rPr lang="ru-RU" sz="1700" dirty="0" err="1"/>
              <a:t>спеціальностей</a:t>
            </a:r>
            <a:endParaRPr lang="ru-RU" sz="1700" dirty="0"/>
          </a:p>
          <a:p>
            <a:pPr marL="0" indent="0" algn="just">
              <a:buNone/>
            </a:pPr>
            <a:r>
              <a:rPr lang="ru-RU" sz="1700" dirty="0" err="1" smtClean="0"/>
              <a:t>оснащені</a:t>
            </a:r>
            <a:r>
              <a:rPr lang="ru-RU" sz="1700" dirty="0" smtClean="0"/>
              <a:t> </a:t>
            </a:r>
            <a:r>
              <a:rPr lang="ru-RU" sz="1700" dirty="0" err="1" smtClean="0"/>
              <a:t>спеціалізованим</a:t>
            </a:r>
            <a:r>
              <a:rPr lang="ru-RU" sz="1700" dirty="0" smtClean="0"/>
              <a:t> </a:t>
            </a:r>
            <a:r>
              <a:rPr lang="ru-RU" sz="1700" dirty="0" err="1" smtClean="0"/>
              <a:t>обладнням</a:t>
            </a:r>
            <a:endParaRPr lang="ru-RU" sz="1700" dirty="0"/>
          </a:p>
        </p:txBody>
      </p:sp>
      <p:pic>
        <p:nvPicPr>
          <p:cNvPr id="4" name="Рисунок 3" descr="C:\Documents and Settings\Bibl\Рабочий стол\Logo1_ISTU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062" y="332656"/>
            <a:ext cx="2520280" cy="1080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5" descr="D:\Мои документы\Мои рисунки\lab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828800"/>
            <a:ext cx="25146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D:\Мои документы\My documents\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191000"/>
            <a:ext cx="25146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D:\Мои документы\My documents\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28800"/>
            <a:ext cx="25146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D:\Мои документы\My documents\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347" y="4123725"/>
            <a:ext cx="2524125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1219543"/>
      </p:ext>
    </p:extLst>
  </p:cSld>
  <p:clrMapOvr>
    <a:masterClrMapping/>
  </p:clrMapOvr>
  <p:transition spd="slow" advClick="0" advTm="10000">
    <p:wheel spokes="8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98976" cy="1143000"/>
          </a:xfrm>
        </p:spPr>
        <p:txBody>
          <a:bodyPr/>
          <a:lstStyle/>
          <a:p>
            <a:r>
              <a:rPr lang="uk-UA" sz="3500" dirty="0" smtClean="0"/>
              <a:t>НАУКОВА БІБЛІОТЕКА</a:t>
            </a:r>
            <a:endParaRPr lang="ru-RU" sz="35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5626968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sz="2400" dirty="0" err="1"/>
              <a:t>Науков</a:t>
            </a:r>
            <a:r>
              <a:rPr lang="uk-UA" sz="2400" dirty="0"/>
              <a:t>а</a:t>
            </a:r>
            <a:r>
              <a:rPr lang="ru-RU" sz="2400" dirty="0"/>
              <a:t> </a:t>
            </a:r>
            <a:r>
              <a:rPr lang="ru-RU" sz="2400" dirty="0" err="1"/>
              <a:t>бібліотека</a:t>
            </a:r>
            <a:r>
              <a:rPr lang="ru-RU" sz="2400" dirty="0"/>
              <a:t> МНТУ </a:t>
            </a:r>
            <a:r>
              <a:rPr lang="ru-RU" sz="2400" dirty="0" err="1"/>
              <a:t>налічує</a:t>
            </a:r>
            <a:r>
              <a:rPr lang="ru-RU" sz="2400" dirty="0"/>
              <a:t> </a:t>
            </a:r>
            <a:r>
              <a:rPr lang="ru-RU" sz="2400" dirty="0" err="1"/>
              <a:t>близько</a:t>
            </a:r>
            <a:r>
              <a:rPr lang="ru-RU" sz="2400" dirty="0"/>
              <a:t> 10 </a:t>
            </a:r>
            <a:r>
              <a:rPr lang="ru-RU" sz="2400" dirty="0" err="1"/>
              <a:t>тисяч</a:t>
            </a:r>
            <a:r>
              <a:rPr lang="ru-RU" sz="2400" dirty="0"/>
              <a:t> </a:t>
            </a:r>
            <a:r>
              <a:rPr lang="ru-RU" sz="2400" dirty="0" err="1"/>
              <a:t>примірників</a:t>
            </a:r>
            <a:r>
              <a:rPr lang="ru-RU" sz="2400" dirty="0"/>
              <a:t> </a:t>
            </a:r>
            <a:r>
              <a:rPr lang="ru-RU" sz="2400" dirty="0" err="1"/>
              <a:t>підручників</a:t>
            </a:r>
            <a:r>
              <a:rPr lang="ru-RU" sz="2400" dirty="0"/>
              <a:t> та </a:t>
            </a:r>
            <a:r>
              <a:rPr lang="ru-RU" sz="2400" dirty="0" err="1"/>
              <a:t>спеціалізованих</a:t>
            </a:r>
            <a:r>
              <a:rPr lang="ru-RU" sz="2400" dirty="0"/>
              <a:t> </a:t>
            </a:r>
            <a:r>
              <a:rPr lang="ru-RU" sz="2400" dirty="0" err="1"/>
              <a:t>видань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представлені</a:t>
            </a:r>
            <a:r>
              <a:rPr lang="ru-RU" sz="2400" dirty="0"/>
              <a:t> в </a:t>
            </a:r>
            <a:r>
              <a:rPr lang="ru-RU" sz="2400" dirty="0" err="1"/>
              <a:t>паперовому</a:t>
            </a:r>
            <a:r>
              <a:rPr lang="ru-RU" sz="2400" dirty="0"/>
              <a:t> та </a:t>
            </a:r>
            <a:r>
              <a:rPr lang="ru-RU" sz="2400" dirty="0" err="1"/>
              <a:t>електронному</a:t>
            </a:r>
            <a:r>
              <a:rPr lang="ru-RU" sz="2400" dirty="0"/>
              <a:t> каталогах. </a:t>
            </a:r>
          </a:p>
          <a:p>
            <a:pPr marL="0" indent="0" algn="just">
              <a:buNone/>
            </a:pPr>
            <a:r>
              <a:rPr lang="ru-RU" sz="2400" dirty="0" err="1"/>
              <a:t>Електронна</a:t>
            </a:r>
            <a:r>
              <a:rPr lang="ru-RU" sz="2400" dirty="0"/>
              <a:t> </a:t>
            </a:r>
            <a:r>
              <a:rPr lang="ru-RU" sz="2400" dirty="0" err="1"/>
              <a:t>бібліотека</a:t>
            </a:r>
            <a:r>
              <a:rPr lang="ru-RU" sz="2400" dirty="0"/>
              <a:t> </a:t>
            </a:r>
            <a:r>
              <a:rPr lang="ru-RU" sz="2400" dirty="0" err="1"/>
              <a:t>налічує</a:t>
            </a:r>
            <a:r>
              <a:rPr lang="ru-RU" sz="2400" dirty="0"/>
              <a:t> </a:t>
            </a:r>
            <a:r>
              <a:rPr lang="ru-RU" sz="2400" dirty="0" err="1"/>
              <a:t>близько</a:t>
            </a:r>
            <a:r>
              <a:rPr lang="ru-RU" sz="2400" dirty="0"/>
              <a:t> 2 </a:t>
            </a:r>
            <a:r>
              <a:rPr lang="ru-RU" sz="2400" dirty="0" err="1"/>
              <a:t>тисяч</a:t>
            </a:r>
            <a:r>
              <a:rPr lang="ru-RU" sz="2400" dirty="0"/>
              <a:t> </a:t>
            </a:r>
            <a:r>
              <a:rPr lang="ru-RU" sz="2400" dirty="0" err="1"/>
              <a:t>повних</a:t>
            </a:r>
            <a:r>
              <a:rPr lang="ru-RU" sz="2400" dirty="0"/>
              <a:t> </a:t>
            </a:r>
            <a:r>
              <a:rPr lang="ru-RU" sz="2400" dirty="0" err="1"/>
              <a:t>текстів</a:t>
            </a:r>
            <a:r>
              <a:rPr lang="ru-RU" sz="2400" dirty="0"/>
              <a:t> </a:t>
            </a:r>
            <a:r>
              <a:rPr lang="ru-RU" sz="2400" dirty="0" err="1"/>
              <a:t>сучасних</a:t>
            </a:r>
            <a:r>
              <a:rPr lang="ru-RU" sz="2400" dirty="0"/>
              <a:t> </a:t>
            </a:r>
            <a:r>
              <a:rPr lang="ru-RU" sz="2400" dirty="0" err="1"/>
              <a:t>підручників</a:t>
            </a:r>
            <a:r>
              <a:rPr lang="ru-RU" sz="2400" dirty="0"/>
              <a:t> для </a:t>
            </a:r>
            <a:r>
              <a:rPr lang="ru-RU" sz="2400" dirty="0" err="1"/>
              <a:t>студентів</a:t>
            </a:r>
            <a:r>
              <a:rPr lang="ru-RU" sz="2400" dirty="0"/>
              <a:t> </a:t>
            </a:r>
            <a:r>
              <a:rPr lang="ru-RU" sz="2400" dirty="0" err="1"/>
              <a:t>усіх</a:t>
            </a:r>
            <a:r>
              <a:rPr lang="ru-RU" sz="2400" dirty="0"/>
              <a:t> </a:t>
            </a:r>
            <a:r>
              <a:rPr lang="ru-RU" sz="2400" dirty="0" err="1"/>
              <a:t>спеціальностей</a:t>
            </a:r>
            <a:r>
              <a:rPr lang="ru-RU" sz="2400" dirty="0"/>
              <a:t> </a:t>
            </a:r>
            <a:r>
              <a:rPr lang="ru-RU" sz="2400" dirty="0" err="1"/>
              <a:t>університету</a:t>
            </a:r>
            <a:r>
              <a:rPr lang="ru-RU" sz="2400" dirty="0"/>
              <a:t>. </a:t>
            </a:r>
            <a:endParaRPr lang="en-US" sz="2400" dirty="0"/>
          </a:p>
          <a:p>
            <a:pPr marL="0" indent="0" algn="just">
              <a:buNone/>
            </a:pPr>
            <a:r>
              <a:rPr lang="ru-RU" sz="2400" dirty="0" err="1"/>
              <a:t>Англомовний</a:t>
            </a:r>
            <a:r>
              <a:rPr lang="ru-RU" sz="2400" dirty="0"/>
              <a:t> фонд </a:t>
            </a:r>
            <a:r>
              <a:rPr lang="ru-RU" sz="2400" dirty="0" err="1" smtClean="0"/>
              <a:t>бібліотеки</a:t>
            </a:r>
            <a:r>
              <a:rPr lang="ru-RU" sz="2400" dirty="0" smtClean="0"/>
              <a:t> -  </a:t>
            </a:r>
            <a:r>
              <a:rPr lang="ru-RU" sz="2400" dirty="0" err="1"/>
              <a:t>найбільший</a:t>
            </a:r>
            <a:r>
              <a:rPr lang="ru-RU" sz="2400" dirty="0"/>
              <a:t> </a:t>
            </a:r>
            <a:r>
              <a:rPr lang="ru-RU" sz="2400" dirty="0" err="1"/>
              <a:t>серед</a:t>
            </a:r>
            <a:r>
              <a:rPr lang="ru-RU" sz="2400" dirty="0"/>
              <a:t> </a:t>
            </a:r>
            <a:r>
              <a:rPr lang="ru-RU" sz="2400" dirty="0" err="1"/>
              <a:t>недержавних</a:t>
            </a:r>
            <a:r>
              <a:rPr lang="ru-RU" sz="2400" dirty="0"/>
              <a:t> </a:t>
            </a:r>
            <a:r>
              <a:rPr lang="ru-RU" sz="2400" dirty="0" err="1"/>
              <a:t>вищих</a:t>
            </a:r>
            <a:r>
              <a:rPr lang="ru-RU" sz="2400" dirty="0"/>
              <a:t> </a:t>
            </a:r>
            <a:r>
              <a:rPr lang="ru-RU" sz="2400" dirty="0" err="1"/>
              <a:t>навчальних</a:t>
            </a:r>
            <a:r>
              <a:rPr lang="ru-RU" sz="2400" dirty="0"/>
              <a:t> </a:t>
            </a:r>
            <a:r>
              <a:rPr lang="ru-RU" sz="2400" dirty="0" err="1"/>
              <a:t>закладів</a:t>
            </a:r>
            <a:r>
              <a:rPr lang="ru-RU" sz="2400" dirty="0"/>
              <a:t> </a:t>
            </a:r>
            <a:r>
              <a:rPr lang="ru-RU" sz="2400" dirty="0" err="1"/>
              <a:t>України</a:t>
            </a:r>
            <a:r>
              <a:rPr lang="ru-RU" sz="2400" dirty="0"/>
              <a:t>. </a:t>
            </a:r>
          </a:p>
        </p:txBody>
      </p:sp>
      <p:pic>
        <p:nvPicPr>
          <p:cNvPr id="4" name="Рисунок 3" descr="C:\Documents and Settings\Bibl\Рабочий стол\Logo1_ISTU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062" y="332656"/>
            <a:ext cx="2520280" cy="1080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E:\Презентация_МНТУ\Re[2]_\20170913_1518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066" y="1844824"/>
            <a:ext cx="2573414" cy="43524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436286"/>
      </p:ext>
    </p:extLst>
  </p:cSld>
  <p:clrMapOvr>
    <a:masterClrMapping/>
  </p:clrMapOvr>
  <p:transition spd="slow" advClick="0" advTm="10000">
    <p:wheel spokes="8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9776"/>
            <a:ext cx="6203032" cy="1143000"/>
          </a:xfrm>
        </p:spPr>
        <p:txBody>
          <a:bodyPr/>
          <a:lstStyle/>
          <a:p>
            <a:r>
              <a:rPr lang="uk-UA" sz="3400" dirty="0" smtClean="0"/>
              <a:t>ІНТЕЛЕКТУАЛЬНА ВЛАСНІСТЬ ПВНЗ «МНТУ»</a:t>
            </a:r>
            <a:endParaRPr lang="ru-RU" sz="3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91880" y="1628800"/>
            <a:ext cx="5311462" cy="4896544"/>
          </a:xfrm>
        </p:spPr>
        <p:txBody>
          <a:bodyPr/>
          <a:lstStyle/>
          <a:p>
            <a:r>
              <a:rPr lang="ru-RU" sz="2800" dirty="0"/>
              <a:t>Видано </a:t>
            </a:r>
            <a:r>
              <a:rPr lang="ru-RU" sz="2800" dirty="0" err="1"/>
              <a:t>близько</a:t>
            </a:r>
            <a:r>
              <a:rPr lang="ru-RU" sz="2800" dirty="0"/>
              <a:t> 100 </a:t>
            </a:r>
            <a:r>
              <a:rPr lang="ru-RU" sz="2800" dirty="0" err="1"/>
              <a:t>навчальних</a:t>
            </a:r>
            <a:r>
              <a:rPr lang="ru-RU" sz="2800" dirty="0"/>
              <a:t> </a:t>
            </a:r>
            <a:r>
              <a:rPr lang="ru-RU" sz="2800" dirty="0" err="1"/>
              <a:t>посібників</a:t>
            </a:r>
            <a:r>
              <a:rPr lang="ru-RU" sz="2800" dirty="0"/>
              <a:t> і</a:t>
            </a:r>
            <a:r>
              <a:rPr lang="ru-RU" sz="2800" dirty="0" smtClean="0"/>
              <a:t> </a:t>
            </a:r>
            <a:r>
              <a:rPr lang="ru-RU" sz="2800" dirty="0"/>
              <a:t>30 </a:t>
            </a:r>
            <a:r>
              <a:rPr lang="ru-RU" sz="2800" dirty="0" err="1"/>
              <a:t>монографій</a:t>
            </a:r>
            <a:r>
              <a:rPr lang="ru-RU" sz="2800" dirty="0" smtClean="0"/>
              <a:t>;</a:t>
            </a:r>
          </a:p>
          <a:p>
            <a:r>
              <a:rPr lang="ru-RU" sz="2800" dirty="0"/>
              <a:t> </a:t>
            </a:r>
            <a:r>
              <a:rPr lang="ru-RU" sz="2800" dirty="0" err="1" smtClean="0"/>
              <a:t>опубліковано</a:t>
            </a:r>
            <a:r>
              <a:rPr lang="ru-RU" sz="2800" dirty="0" smtClean="0"/>
              <a:t> в </a:t>
            </a:r>
            <a:r>
              <a:rPr lang="ru-RU" sz="2800" dirty="0" err="1"/>
              <a:t>спеціалізованих</a:t>
            </a:r>
            <a:r>
              <a:rPr lang="ru-RU" sz="2800" dirty="0"/>
              <a:t> </a:t>
            </a:r>
            <a:r>
              <a:rPr lang="ru-RU" sz="2800" dirty="0" err="1"/>
              <a:t>виданнях</a:t>
            </a:r>
            <a:r>
              <a:rPr lang="ru-RU" sz="2800" dirty="0"/>
              <a:t> </a:t>
            </a:r>
            <a:r>
              <a:rPr lang="ru-RU" sz="2800" dirty="0" err="1"/>
              <a:t>близько</a:t>
            </a:r>
            <a:r>
              <a:rPr lang="ru-RU" sz="2800" dirty="0"/>
              <a:t> 300 статей;  </a:t>
            </a:r>
            <a:endParaRPr lang="ru-RU" sz="2800" dirty="0" smtClean="0"/>
          </a:p>
          <a:p>
            <a:r>
              <a:rPr lang="ru-RU" sz="2800" dirty="0" err="1" smtClean="0"/>
              <a:t>розроблено</a:t>
            </a:r>
            <a:r>
              <a:rPr lang="ru-RU" sz="2800" dirty="0" smtClean="0"/>
              <a:t> та </a:t>
            </a:r>
            <a:r>
              <a:rPr lang="ru-RU" sz="2800" dirty="0" err="1"/>
              <a:t>отримано</a:t>
            </a:r>
            <a:r>
              <a:rPr lang="ru-RU" sz="2800" dirty="0"/>
              <a:t> 49 </a:t>
            </a:r>
            <a:r>
              <a:rPr lang="ru-RU" sz="2800" dirty="0" err="1"/>
              <a:t>деклараційних</a:t>
            </a:r>
            <a:r>
              <a:rPr lang="ru-RU" sz="2800" dirty="0"/>
              <a:t> </a:t>
            </a:r>
            <a:r>
              <a:rPr lang="ru-RU" sz="2800" dirty="0" err="1"/>
              <a:t>патентів</a:t>
            </a:r>
            <a:r>
              <a:rPr lang="ru-RU" sz="2800" dirty="0"/>
              <a:t> </a:t>
            </a:r>
            <a:r>
              <a:rPr lang="ru-RU" sz="2800" dirty="0" err="1"/>
              <a:t>України</a:t>
            </a:r>
            <a:r>
              <a:rPr lang="ru-RU" sz="2800" dirty="0"/>
              <a:t> на </a:t>
            </a:r>
            <a:r>
              <a:rPr lang="ru-RU" sz="2800" dirty="0" err="1"/>
              <a:t>загальну</a:t>
            </a:r>
            <a:r>
              <a:rPr lang="ru-RU" sz="2800" dirty="0"/>
              <a:t> суму </a:t>
            </a:r>
            <a:endParaRPr lang="ru-RU" sz="2800" dirty="0" smtClean="0"/>
          </a:p>
          <a:p>
            <a:pPr marL="0" indent="0">
              <a:buNone/>
            </a:pPr>
            <a:r>
              <a:rPr lang="ru-RU" sz="2800" dirty="0"/>
              <a:t> </a:t>
            </a:r>
            <a:r>
              <a:rPr lang="ru-RU" sz="2800" dirty="0" smtClean="0"/>
              <a:t> 26 </a:t>
            </a:r>
            <a:r>
              <a:rPr lang="ru-RU" sz="2800" dirty="0"/>
              <a:t>270 000 грн. </a:t>
            </a:r>
            <a:r>
              <a:rPr lang="ru-RU" sz="2800" dirty="0" smtClean="0"/>
              <a:t>(</a:t>
            </a:r>
            <a:r>
              <a:rPr lang="ru-RU" sz="2800" dirty="0" err="1" smtClean="0"/>
              <a:t>близько</a:t>
            </a:r>
            <a:r>
              <a:rPr lang="ru-RU" sz="2800" dirty="0" smtClean="0"/>
              <a:t> </a:t>
            </a:r>
          </a:p>
          <a:p>
            <a:pPr marL="0" indent="0">
              <a:buNone/>
            </a:pPr>
            <a:r>
              <a:rPr lang="ru-RU" sz="2800" dirty="0"/>
              <a:t> </a:t>
            </a:r>
            <a:r>
              <a:rPr lang="ru-RU" sz="2800" dirty="0" smtClean="0"/>
              <a:t> 5 </a:t>
            </a:r>
            <a:r>
              <a:rPr lang="ru-RU" sz="2800" dirty="0"/>
              <a:t>000 </a:t>
            </a:r>
            <a:r>
              <a:rPr lang="ru-RU" sz="2800" dirty="0" smtClean="0"/>
              <a:t>  000 </a:t>
            </a:r>
            <a:r>
              <a:rPr lang="ru-RU" sz="2800" dirty="0" err="1"/>
              <a:t>Євро</a:t>
            </a:r>
            <a:r>
              <a:rPr lang="ru-RU" sz="2800" dirty="0"/>
              <a:t>)</a:t>
            </a:r>
            <a:endParaRPr lang="ru-RU" sz="2800" b="1" dirty="0">
              <a:latin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5" descr="D:\Мои документы\MNTU\Unesco\Патенты\№1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57400"/>
            <a:ext cx="27432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 descr="C:\Documents and Settings\Bibl\Рабочий стол\Logo1_ISTU.gif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062" y="332656"/>
            <a:ext cx="2520280" cy="1080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92442243"/>
      </p:ext>
    </p:extLst>
  </p:cSld>
  <p:clrMapOvr>
    <a:masterClrMapping/>
  </p:clrMapOvr>
  <p:transition spd="slow" advClick="0" advTm="10000">
    <p:wheel spokes="8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539552" y="260648"/>
            <a:ext cx="7772400" cy="1008112"/>
          </a:xfrm>
        </p:spPr>
        <p:txBody>
          <a:bodyPr/>
          <a:lstStyle/>
          <a:p>
            <a:pPr>
              <a:defRPr/>
            </a:pPr>
            <a:r>
              <a:rPr lang="uk-UA" dirty="0" smtClean="0">
                <a:solidFill>
                  <a:srgbClr val="FFC000"/>
                </a:solidFill>
                <a:latin typeface="Garamond" pitchFamily="18" charset="0"/>
              </a:rPr>
              <a:t>Наші контакти</a:t>
            </a:r>
            <a:endParaRPr lang="ru-RU" dirty="0">
              <a:solidFill>
                <a:srgbClr val="FFC000"/>
              </a:solidFill>
              <a:latin typeface="Garamond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>
          <a:xfrm>
            <a:off x="467544" y="1340768"/>
            <a:ext cx="8104956" cy="5256584"/>
          </a:xfrm>
        </p:spPr>
        <p:txBody>
          <a:bodyPr/>
          <a:lstStyle/>
          <a:p>
            <a:pPr algn="l">
              <a:defRPr/>
            </a:pPr>
            <a:r>
              <a:rPr lang="uk-UA" sz="2200" b="1" dirty="0" smtClean="0">
                <a:solidFill>
                  <a:srgbClr val="00B050"/>
                </a:solidFill>
              </a:rPr>
              <a:t>Ректор</a:t>
            </a:r>
          </a:p>
          <a:p>
            <a:pPr algn="l">
              <a:defRPr/>
            </a:pPr>
            <a:r>
              <a:rPr lang="uk-UA" sz="2200" b="1" dirty="0" err="1" smtClean="0">
                <a:solidFill>
                  <a:srgbClr val="00B050"/>
                </a:solidFill>
              </a:rPr>
              <a:t>д.е.н</a:t>
            </a:r>
            <a:r>
              <a:rPr lang="uk-UA" sz="2200" b="1" dirty="0" smtClean="0">
                <a:solidFill>
                  <a:srgbClr val="00B050"/>
                </a:solidFill>
              </a:rPr>
              <a:t>.  </a:t>
            </a:r>
            <a:r>
              <a:rPr lang="uk-UA" sz="2200" b="1" dirty="0" err="1" smtClean="0">
                <a:solidFill>
                  <a:srgbClr val="00B050"/>
                </a:solidFill>
              </a:rPr>
              <a:t>Худолей</a:t>
            </a:r>
            <a:r>
              <a:rPr lang="uk-UA" sz="2200" b="1" dirty="0" smtClean="0">
                <a:solidFill>
                  <a:srgbClr val="00B050"/>
                </a:solidFill>
              </a:rPr>
              <a:t> (Бугай) Вероніка Юріївна</a:t>
            </a:r>
          </a:p>
          <a:p>
            <a:pPr algn="l">
              <a:defRPr/>
            </a:pPr>
            <a:r>
              <a:rPr lang="uk-UA" sz="2200" b="1" dirty="0" smtClean="0">
                <a:solidFill>
                  <a:srgbClr val="00B050"/>
                </a:solidFill>
              </a:rPr>
              <a:t>тел. </a:t>
            </a:r>
            <a:r>
              <a:rPr lang="en-US" sz="2200" b="1" dirty="0" smtClean="0">
                <a:solidFill>
                  <a:srgbClr val="00B050"/>
                </a:solidFill>
              </a:rPr>
              <a:t>+38 (044) 559 24 33</a:t>
            </a:r>
            <a:endParaRPr lang="uk-UA" sz="2200" b="1" dirty="0" smtClean="0">
              <a:solidFill>
                <a:srgbClr val="00B050"/>
              </a:solidFill>
            </a:endParaRPr>
          </a:p>
          <a:p>
            <a:pPr algn="r">
              <a:defRPr/>
            </a:pPr>
            <a:r>
              <a:rPr lang="en-US" sz="2200" b="1" smtClean="0">
                <a:solidFill>
                  <a:srgbClr val="00B050"/>
                </a:solidFill>
              </a:rPr>
              <a:t>e</a:t>
            </a:r>
            <a:r>
              <a:rPr lang="uk-UA" sz="2200" b="1" dirty="0">
                <a:solidFill>
                  <a:srgbClr val="00B050"/>
                </a:solidFill>
              </a:rPr>
              <a:t>-</a:t>
            </a:r>
            <a:r>
              <a:rPr lang="en-US" sz="2200" b="1" dirty="0">
                <a:solidFill>
                  <a:srgbClr val="00B050"/>
                </a:solidFill>
              </a:rPr>
              <a:t>mail: khudolei@ukr.net</a:t>
            </a:r>
          </a:p>
          <a:p>
            <a:pPr algn="l">
              <a:defRPr/>
            </a:pPr>
            <a:r>
              <a:rPr lang="uk-UA" sz="2200" b="1" dirty="0" smtClean="0">
                <a:solidFill>
                  <a:srgbClr val="00B050"/>
                </a:solidFill>
              </a:rPr>
              <a:t>Проректор з міжнародних проектів </a:t>
            </a:r>
            <a:endParaRPr lang="en-US" sz="2200" b="1" dirty="0" smtClean="0">
              <a:solidFill>
                <a:srgbClr val="00B050"/>
              </a:solidFill>
            </a:endParaRPr>
          </a:p>
          <a:p>
            <a:pPr algn="l">
              <a:defRPr/>
            </a:pPr>
            <a:r>
              <a:rPr lang="uk-UA" sz="2200" b="1" dirty="0" err="1">
                <a:solidFill>
                  <a:srgbClr val="00B050"/>
                </a:solidFill>
              </a:rPr>
              <a:t>д.е.н</a:t>
            </a:r>
            <a:r>
              <a:rPr lang="uk-UA" sz="2200" b="1" dirty="0">
                <a:solidFill>
                  <a:srgbClr val="00B050"/>
                </a:solidFill>
              </a:rPr>
              <a:t>. </a:t>
            </a:r>
            <a:r>
              <a:rPr lang="uk-UA" sz="2200" b="1" dirty="0" err="1" smtClean="0">
                <a:solidFill>
                  <a:srgbClr val="00B050"/>
                </a:solidFill>
              </a:rPr>
              <a:t>Пономоренко</a:t>
            </a:r>
            <a:r>
              <a:rPr lang="uk-UA" sz="2200" b="1" dirty="0" smtClean="0">
                <a:solidFill>
                  <a:srgbClr val="00B050"/>
                </a:solidFill>
              </a:rPr>
              <a:t> Тетяна Вадимівна</a:t>
            </a:r>
          </a:p>
          <a:p>
            <a:pPr algn="l">
              <a:defRPr/>
            </a:pPr>
            <a:r>
              <a:rPr lang="uk-UA" sz="2200" b="1" dirty="0">
                <a:solidFill>
                  <a:srgbClr val="00B050"/>
                </a:solidFill>
              </a:rPr>
              <a:t>тел. </a:t>
            </a:r>
            <a:r>
              <a:rPr lang="en-US" sz="2200" b="1" dirty="0">
                <a:solidFill>
                  <a:srgbClr val="00B050"/>
                </a:solidFill>
              </a:rPr>
              <a:t>+38 (044) 559 24 33</a:t>
            </a:r>
            <a:endParaRPr lang="uk-UA" sz="2200" b="1" dirty="0">
              <a:solidFill>
                <a:srgbClr val="00B050"/>
              </a:solidFill>
            </a:endParaRPr>
          </a:p>
          <a:p>
            <a:pPr algn="l">
              <a:defRPr/>
            </a:pPr>
            <a:r>
              <a:rPr lang="uk-UA" sz="2200" b="1" dirty="0">
                <a:solidFill>
                  <a:srgbClr val="00B050"/>
                </a:solidFill>
              </a:rPr>
              <a:t>       </a:t>
            </a:r>
            <a:r>
              <a:rPr lang="en-US" sz="2200" b="1" dirty="0">
                <a:solidFill>
                  <a:srgbClr val="00B050"/>
                </a:solidFill>
              </a:rPr>
              <a:t>+38 (</a:t>
            </a:r>
            <a:r>
              <a:rPr lang="en-US" sz="2200" b="1" dirty="0" smtClean="0">
                <a:solidFill>
                  <a:srgbClr val="00B050"/>
                </a:solidFill>
              </a:rPr>
              <a:t>0</a:t>
            </a:r>
            <a:r>
              <a:rPr lang="uk-UA" sz="2200" b="1" dirty="0" smtClean="0">
                <a:solidFill>
                  <a:srgbClr val="00B050"/>
                </a:solidFill>
              </a:rPr>
              <a:t>98</a:t>
            </a:r>
            <a:r>
              <a:rPr lang="en-US" sz="2200" b="1" dirty="0" smtClean="0">
                <a:solidFill>
                  <a:srgbClr val="00B050"/>
                </a:solidFill>
              </a:rPr>
              <a:t>) </a:t>
            </a:r>
            <a:r>
              <a:rPr lang="uk-UA" sz="2200" b="1" dirty="0" smtClean="0">
                <a:solidFill>
                  <a:srgbClr val="00B050"/>
                </a:solidFill>
              </a:rPr>
              <a:t>028</a:t>
            </a:r>
            <a:r>
              <a:rPr lang="en-US" sz="2200" b="1" dirty="0" smtClean="0">
                <a:solidFill>
                  <a:srgbClr val="00B050"/>
                </a:solidFill>
              </a:rPr>
              <a:t> </a:t>
            </a:r>
            <a:r>
              <a:rPr lang="uk-UA" sz="2200" b="1" dirty="0" smtClean="0">
                <a:solidFill>
                  <a:srgbClr val="00B050"/>
                </a:solidFill>
              </a:rPr>
              <a:t>63</a:t>
            </a:r>
            <a:r>
              <a:rPr lang="en-US" sz="2200" b="1" dirty="0" smtClean="0">
                <a:solidFill>
                  <a:srgbClr val="00B050"/>
                </a:solidFill>
              </a:rPr>
              <a:t> </a:t>
            </a:r>
            <a:r>
              <a:rPr lang="uk-UA" sz="2200" b="1" dirty="0" smtClean="0">
                <a:solidFill>
                  <a:srgbClr val="00B050"/>
                </a:solidFill>
              </a:rPr>
              <a:t>18</a:t>
            </a:r>
          </a:p>
          <a:p>
            <a:pPr algn="r">
              <a:defRPr/>
            </a:pPr>
            <a:r>
              <a:rPr lang="en-US" sz="2200" b="1" dirty="0">
                <a:solidFill>
                  <a:srgbClr val="00B050"/>
                </a:solidFill>
              </a:rPr>
              <a:t>e</a:t>
            </a:r>
            <a:r>
              <a:rPr lang="uk-UA" sz="2200" b="1" dirty="0">
                <a:solidFill>
                  <a:srgbClr val="00B050"/>
                </a:solidFill>
              </a:rPr>
              <a:t>-</a:t>
            </a:r>
            <a:r>
              <a:rPr lang="en-US" sz="2200" b="1" dirty="0">
                <a:solidFill>
                  <a:srgbClr val="00B050"/>
                </a:solidFill>
              </a:rPr>
              <a:t>mail</a:t>
            </a:r>
            <a:r>
              <a:rPr lang="en-US" sz="2200" b="1" dirty="0" smtClean="0">
                <a:solidFill>
                  <a:srgbClr val="00B050"/>
                </a:solidFill>
              </a:rPr>
              <a:t>:</a:t>
            </a:r>
            <a:r>
              <a:rPr lang="uk-UA" sz="2200" b="1" dirty="0" smtClean="0">
                <a:solidFill>
                  <a:srgbClr val="00B050"/>
                </a:solidFill>
              </a:rPr>
              <a:t> </a:t>
            </a:r>
            <a:r>
              <a:rPr lang="en-US" sz="2200" b="1" dirty="0" smtClean="0">
                <a:solidFill>
                  <a:srgbClr val="00B050"/>
                </a:solidFill>
              </a:rPr>
              <a:t>tetyana.pon@gmail.com</a:t>
            </a:r>
            <a:endParaRPr lang="uk-UA" sz="2200" b="1" dirty="0">
              <a:solidFill>
                <a:srgbClr val="00B050"/>
              </a:solidFill>
            </a:endParaRPr>
          </a:p>
          <a:p>
            <a:pPr>
              <a:defRPr/>
            </a:pPr>
            <a:r>
              <a:rPr lang="en-US" sz="3000" b="1" dirty="0" smtClean="0">
                <a:solidFill>
                  <a:srgbClr val="00B050"/>
                </a:solidFill>
                <a:hlinkClick r:id="rId2"/>
              </a:rPr>
              <a:t>www.istu.edu.ua</a:t>
            </a:r>
            <a:endParaRPr lang="en-US" sz="3000" b="1" dirty="0" smtClean="0">
              <a:solidFill>
                <a:srgbClr val="00B050"/>
              </a:solidFill>
            </a:endParaRPr>
          </a:p>
          <a:p>
            <a:pPr>
              <a:defRPr/>
            </a:pPr>
            <a:r>
              <a:rPr lang="uk-UA" sz="3000" b="1" dirty="0" smtClean="0">
                <a:solidFill>
                  <a:srgbClr val="00B050"/>
                </a:solidFill>
              </a:rPr>
              <a:t>ДЯКУЄМО ЗА СПІВПРАЦЮ</a:t>
            </a:r>
            <a:endParaRPr lang="en-US" sz="3000" b="1" dirty="0">
              <a:solidFill>
                <a:srgbClr val="00B050"/>
              </a:solidFill>
            </a:endParaRPr>
          </a:p>
          <a:p>
            <a:pPr algn="l">
              <a:defRPr/>
            </a:pPr>
            <a:endParaRPr lang="en-US" sz="3000" b="1" dirty="0" smtClean="0">
              <a:solidFill>
                <a:srgbClr val="00B050"/>
              </a:solidFill>
            </a:endParaRPr>
          </a:p>
          <a:p>
            <a:pPr>
              <a:defRPr/>
            </a:pPr>
            <a:endParaRPr lang="ru-RU" sz="2800" dirty="0">
              <a:latin typeface="Franklin Gothic Medium" pitchFamily="34" charset="0"/>
            </a:endParaRPr>
          </a:p>
        </p:txBody>
      </p:sp>
    </p:spTree>
  </p:cSld>
  <p:clrMapOvr>
    <a:masterClrMapping/>
  </p:clrMapOvr>
  <p:transition spd="slow" advClick="0" advTm="2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5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500"/>
                            </p:stCondLst>
                            <p:childTnLst>
                              <p:par>
                                <p:cTn id="4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чение">
  <a:themeElements>
    <a:clrScheme name="Течение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Течение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чение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чение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ечение 1">
    <a:dk1>
      <a:srgbClr val="000514"/>
    </a:dk1>
    <a:lt1>
      <a:srgbClr val="FFFFFF"/>
    </a:lt1>
    <a:dk2>
      <a:srgbClr val="003399"/>
    </a:dk2>
    <a:lt2>
      <a:srgbClr val="E5E5FF"/>
    </a:lt2>
    <a:accent1>
      <a:srgbClr val="0099CC"/>
    </a:accent1>
    <a:accent2>
      <a:srgbClr val="A886E0"/>
    </a:accent2>
    <a:accent3>
      <a:srgbClr val="AAADCA"/>
    </a:accent3>
    <a:accent4>
      <a:srgbClr val="DADADA"/>
    </a:accent4>
    <a:accent5>
      <a:srgbClr val="AACAE2"/>
    </a:accent5>
    <a:accent6>
      <a:srgbClr val="9879CB"/>
    </a:accent6>
    <a:hlink>
      <a:srgbClr val="FFCC00"/>
    </a:hlink>
    <a:folHlink>
      <a:srgbClr val="FFFFCC"/>
    </a:folHlink>
  </a:clrScheme>
</a:themeOverride>
</file>

<file path=ppt/theme/themeOverride2.xml><?xml version="1.0" encoding="utf-8"?>
<a:themeOverride xmlns:a="http://schemas.openxmlformats.org/drawingml/2006/main">
  <a:clrScheme name="Течение 1">
    <a:dk1>
      <a:srgbClr val="000514"/>
    </a:dk1>
    <a:lt1>
      <a:srgbClr val="FFFFFF"/>
    </a:lt1>
    <a:dk2>
      <a:srgbClr val="003399"/>
    </a:dk2>
    <a:lt2>
      <a:srgbClr val="E5E5FF"/>
    </a:lt2>
    <a:accent1>
      <a:srgbClr val="0099CC"/>
    </a:accent1>
    <a:accent2>
      <a:srgbClr val="A886E0"/>
    </a:accent2>
    <a:accent3>
      <a:srgbClr val="AAADCA"/>
    </a:accent3>
    <a:accent4>
      <a:srgbClr val="DADADA"/>
    </a:accent4>
    <a:accent5>
      <a:srgbClr val="AACAE2"/>
    </a:accent5>
    <a:accent6>
      <a:srgbClr val="9879CB"/>
    </a:accent6>
    <a:hlink>
      <a:srgbClr val="FFCC00"/>
    </a:hlink>
    <a:folHlink>
      <a:srgbClr val="FFFFC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2263</TotalTime>
  <Words>758</Words>
  <Application>Microsoft Office PowerPoint</Application>
  <PresentationFormat>Экран (4:3)</PresentationFormat>
  <Paragraphs>127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Течение</vt:lpstr>
      <vt:lpstr> ПВНЗ «Міжнародний науково-технічний університет  імені академіка Юрія Бугая» заснований у 1993 році www.istu.edu.ua Київ, 2017 </vt:lpstr>
      <vt:lpstr>Презентация PowerPoint</vt:lpstr>
      <vt:lpstr>Презентация PowerPoint</vt:lpstr>
      <vt:lpstr>УНІВЕРСИТЕТ СЬОГОДНІ:</vt:lpstr>
      <vt:lpstr>МІСІЯ УНІВЕРСИТЕТУ:</vt:lpstr>
      <vt:lpstr>Презентация PowerPoint</vt:lpstr>
      <vt:lpstr>СПЕЦІАЛЬНОСТІ ЗА ОСВІТНІМ СТУПЕНЕМ «БАКАЛАВР»</vt:lpstr>
      <vt:lpstr>СПЕЦІАЛЬНОСТІ ЗА ОСВІТНІМ СТУПЕНЕМ «МАГІСТР»</vt:lpstr>
      <vt:lpstr>ПВНЗ «МНТУ» налічує:</vt:lpstr>
      <vt:lpstr>МІЖНАРОДНА ДІЯЛЬНІСТЬ</vt:lpstr>
      <vt:lpstr>СЕРТИФІКАТИ</vt:lpstr>
      <vt:lpstr>НАГОРОДИ</vt:lpstr>
      <vt:lpstr>Матеріальна база  ПВНЗ «МНТУ»</vt:lpstr>
      <vt:lpstr>Лабораторії  ПВНЗ «МНТУ»</vt:lpstr>
      <vt:lpstr>НАУКОВА БІБЛІОТЕКА</vt:lpstr>
      <vt:lpstr>ІНТЕЛЕКТУАЛЬНА ВЛАСНІСТЬ ПВНЗ «МНТУ»</vt:lpstr>
      <vt:lpstr>Наші контакти</vt:lpstr>
    </vt:vector>
  </TitlesOfParts>
  <Company>MNTU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Міжнародний науково-технічний університет імені академіка Юрія Бугая</dc:title>
  <dc:creator>don dimon</dc:creator>
  <cp:lastModifiedBy>admin</cp:lastModifiedBy>
  <cp:revision>222</cp:revision>
  <dcterms:created xsi:type="dcterms:W3CDTF">2008-09-02T11:11:47Z</dcterms:created>
  <dcterms:modified xsi:type="dcterms:W3CDTF">2017-09-13T14:12:20Z</dcterms:modified>
</cp:coreProperties>
</file>